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07" r:id="rId3"/>
    <p:sldId id="277" r:id="rId4"/>
    <p:sldId id="381" r:id="rId5"/>
    <p:sldId id="291" r:id="rId6"/>
    <p:sldId id="383" r:id="rId7"/>
    <p:sldId id="353" r:id="rId8"/>
    <p:sldId id="377" r:id="rId9"/>
    <p:sldId id="382" r:id="rId10"/>
    <p:sldId id="378" r:id="rId11"/>
    <p:sldId id="379" r:id="rId12"/>
    <p:sldId id="380" r:id="rId13"/>
    <p:sldId id="374" r:id="rId14"/>
    <p:sldId id="363" r:id="rId15"/>
    <p:sldId id="370" r:id="rId16"/>
    <p:sldId id="371" r:id="rId17"/>
    <p:sldId id="373" r:id="rId18"/>
    <p:sldId id="372" r:id="rId19"/>
    <p:sldId id="376" r:id="rId20"/>
    <p:sldId id="364" r:id="rId21"/>
    <p:sldId id="375" r:id="rId22"/>
    <p:sldId id="386" r:id="rId23"/>
    <p:sldId id="387" r:id="rId24"/>
    <p:sldId id="369" r:id="rId25"/>
    <p:sldId id="283" r:id="rId26"/>
    <p:sldId id="261" r:id="rId27"/>
    <p:sldId id="388" r:id="rId28"/>
    <p:sldId id="389" r:id="rId29"/>
    <p:sldId id="390" r:id="rId30"/>
    <p:sldId id="391" r:id="rId31"/>
    <p:sldId id="384" r:id="rId32"/>
    <p:sldId id="385" r:id="rId33"/>
    <p:sldId id="367" r:id="rId34"/>
    <p:sldId id="260" r:id="rId35"/>
    <p:sldId id="359" r:id="rId36"/>
    <p:sldId id="368" r:id="rId3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E32"/>
    <a:srgbClr val="6F37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876" autoAdjust="0"/>
  </p:normalViewPr>
  <p:slideViewPr>
    <p:cSldViewPr snapToGrid="0">
      <p:cViewPr varScale="1">
        <p:scale>
          <a:sx n="80" d="100"/>
          <a:sy n="80" d="100"/>
        </p:scale>
        <p:origin x="1710" y="96"/>
      </p:cViewPr>
      <p:guideLst/>
    </p:cSldViewPr>
  </p:slideViewPr>
  <p:notesTextViewPr>
    <p:cViewPr>
      <p:scale>
        <a:sx n="3" d="2"/>
        <a:sy n="3" d="2"/>
      </p:scale>
      <p:origin x="0" y="0"/>
    </p:cViewPr>
  </p:notesTextViewPr>
  <p:sorterViewPr>
    <p:cViewPr>
      <p:scale>
        <a:sx n="100" d="100"/>
        <a:sy n="100" d="100"/>
      </p:scale>
      <p:origin x="0" y="-13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A226A3BF-CB4C-4520-A029-373B5441567B}" type="datetimeFigureOut">
              <a:rPr lang="en-US" smtClean="0"/>
              <a:t>2/5/2024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57435D1-6B81-4777-83D2-BCE432C2C3A8}" type="slidenum">
              <a:rPr lang="en-US" smtClean="0"/>
              <a:t>‹#›</a:t>
            </a:fld>
            <a:endParaRPr lang="en-US"/>
          </a:p>
        </p:txBody>
      </p:sp>
    </p:spTree>
    <p:extLst>
      <p:ext uri="{BB962C8B-B14F-4D97-AF65-F5344CB8AC3E}">
        <p14:creationId xmlns:p14="http://schemas.microsoft.com/office/powerpoint/2010/main" val="3960590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a:t>
            </a:fld>
            <a:endParaRPr lang="en-US"/>
          </a:p>
        </p:txBody>
      </p:sp>
    </p:spTree>
    <p:extLst>
      <p:ext uri="{BB962C8B-B14F-4D97-AF65-F5344CB8AC3E}">
        <p14:creationId xmlns:p14="http://schemas.microsoft.com/office/powerpoint/2010/main" val="738333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a:t>
            </a:fld>
            <a:endParaRPr lang="en-US"/>
          </a:p>
        </p:txBody>
      </p:sp>
    </p:spTree>
    <p:extLst>
      <p:ext uri="{BB962C8B-B14F-4D97-AF65-F5344CB8AC3E}">
        <p14:creationId xmlns:p14="http://schemas.microsoft.com/office/powerpoint/2010/main" val="1713353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a:t>
            </a:fld>
            <a:endParaRPr lang="en-US"/>
          </a:p>
        </p:txBody>
      </p:sp>
    </p:spTree>
    <p:extLst>
      <p:ext uri="{BB962C8B-B14F-4D97-AF65-F5344CB8AC3E}">
        <p14:creationId xmlns:p14="http://schemas.microsoft.com/office/powerpoint/2010/main" val="546008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4</a:t>
            </a:fld>
            <a:endParaRPr lang="en-US"/>
          </a:p>
        </p:txBody>
      </p:sp>
    </p:spTree>
    <p:extLst>
      <p:ext uri="{BB962C8B-B14F-4D97-AF65-F5344CB8AC3E}">
        <p14:creationId xmlns:p14="http://schemas.microsoft.com/office/powerpoint/2010/main" val="1311029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6</a:t>
            </a:fld>
            <a:endParaRPr lang="en-US"/>
          </a:p>
        </p:txBody>
      </p:sp>
    </p:spTree>
    <p:extLst>
      <p:ext uri="{BB962C8B-B14F-4D97-AF65-F5344CB8AC3E}">
        <p14:creationId xmlns:p14="http://schemas.microsoft.com/office/powerpoint/2010/main" val="113487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7</a:t>
            </a:fld>
            <a:endParaRPr lang="en-US"/>
          </a:p>
        </p:txBody>
      </p:sp>
    </p:spTree>
    <p:extLst>
      <p:ext uri="{BB962C8B-B14F-4D97-AF65-F5344CB8AC3E}">
        <p14:creationId xmlns:p14="http://schemas.microsoft.com/office/powerpoint/2010/main" val="1625433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8</a:t>
            </a:fld>
            <a:endParaRPr lang="en-US"/>
          </a:p>
        </p:txBody>
      </p:sp>
    </p:spTree>
    <p:extLst>
      <p:ext uri="{BB962C8B-B14F-4D97-AF65-F5344CB8AC3E}">
        <p14:creationId xmlns:p14="http://schemas.microsoft.com/office/powerpoint/2010/main" val="3478539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9</a:t>
            </a:fld>
            <a:endParaRPr lang="en-US"/>
          </a:p>
        </p:txBody>
      </p:sp>
    </p:spTree>
    <p:extLst>
      <p:ext uri="{BB962C8B-B14F-4D97-AF65-F5344CB8AC3E}">
        <p14:creationId xmlns:p14="http://schemas.microsoft.com/office/powerpoint/2010/main" val="2418399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10</a:t>
            </a:fld>
            <a:endParaRPr lang="en-US"/>
          </a:p>
        </p:txBody>
      </p:sp>
    </p:spTree>
    <p:extLst>
      <p:ext uri="{BB962C8B-B14F-4D97-AF65-F5344CB8AC3E}">
        <p14:creationId xmlns:p14="http://schemas.microsoft.com/office/powerpoint/2010/main" val="2018916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11</a:t>
            </a:fld>
            <a:endParaRPr lang="en-US"/>
          </a:p>
        </p:txBody>
      </p:sp>
    </p:spTree>
    <p:extLst>
      <p:ext uri="{BB962C8B-B14F-4D97-AF65-F5344CB8AC3E}">
        <p14:creationId xmlns:p14="http://schemas.microsoft.com/office/powerpoint/2010/main" val="1052136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12</a:t>
            </a:fld>
            <a:endParaRPr lang="en-US"/>
          </a:p>
        </p:txBody>
      </p:sp>
    </p:spTree>
    <p:extLst>
      <p:ext uri="{BB962C8B-B14F-4D97-AF65-F5344CB8AC3E}">
        <p14:creationId xmlns:p14="http://schemas.microsoft.com/office/powerpoint/2010/main" val="2835174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 insert table</a:t>
            </a:r>
          </a:p>
        </p:txBody>
      </p:sp>
      <p:sp>
        <p:nvSpPr>
          <p:cNvPr id="4" name="Slide Number Placeholder 3"/>
          <p:cNvSpPr>
            <a:spLocks noGrp="1"/>
          </p:cNvSpPr>
          <p:nvPr>
            <p:ph type="sldNum" sz="quarter" idx="5"/>
          </p:nvPr>
        </p:nvSpPr>
        <p:spPr/>
        <p:txBody>
          <a:bodyPr/>
          <a:lstStyle/>
          <a:p>
            <a:fld id="{A57435D1-6B81-4777-83D2-BCE432C2C3A8}" type="slidenum">
              <a:rPr lang="en-US" smtClean="0"/>
              <a:t>14</a:t>
            </a:fld>
            <a:endParaRPr lang="en-US"/>
          </a:p>
        </p:txBody>
      </p:sp>
    </p:spTree>
    <p:extLst>
      <p:ext uri="{BB962C8B-B14F-4D97-AF65-F5344CB8AC3E}">
        <p14:creationId xmlns:p14="http://schemas.microsoft.com/office/powerpoint/2010/main" val="1627808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15</a:t>
            </a:fld>
            <a:endParaRPr lang="en-US"/>
          </a:p>
        </p:txBody>
      </p:sp>
    </p:spTree>
    <p:extLst>
      <p:ext uri="{BB962C8B-B14F-4D97-AF65-F5344CB8AC3E}">
        <p14:creationId xmlns:p14="http://schemas.microsoft.com/office/powerpoint/2010/main" val="1738577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16</a:t>
            </a:fld>
            <a:endParaRPr lang="en-US"/>
          </a:p>
        </p:txBody>
      </p:sp>
    </p:spTree>
    <p:extLst>
      <p:ext uri="{BB962C8B-B14F-4D97-AF65-F5344CB8AC3E}">
        <p14:creationId xmlns:p14="http://schemas.microsoft.com/office/powerpoint/2010/main" val="2136191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17</a:t>
            </a:fld>
            <a:endParaRPr lang="en-US"/>
          </a:p>
        </p:txBody>
      </p:sp>
    </p:spTree>
    <p:extLst>
      <p:ext uri="{BB962C8B-B14F-4D97-AF65-F5344CB8AC3E}">
        <p14:creationId xmlns:p14="http://schemas.microsoft.com/office/powerpoint/2010/main" val="324723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18</a:t>
            </a:fld>
            <a:endParaRPr lang="en-US"/>
          </a:p>
        </p:txBody>
      </p:sp>
    </p:spTree>
    <p:extLst>
      <p:ext uri="{BB962C8B-B14F-4D97-AF65-F5344CB8AC3E}">
        <p14:creationId xmlns:p14="http://schemas.microsoft.com/office/powerpoint/2010/main" val="1388287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20</a:t>
            </a:fld>
            <a:endParaRPr lang="en-US"/>
          </a:p>
        </p:txBody>
      </p:sp>
    </p:spTree>
    <p:extLst>
      <p:ext uri="{BB962C8B-B14F-4D97-AF65-F5344CB8AC3E}">
        <p14:creationId xmlns:p14="http://schemas.microsoft.com/office/powerpoint/2010/main" val="404425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22</a:t>
            </a:fld>
            <a:endParaRPr lang="en-US"/>
          </a:p>
        </p:txBody>
      </p:sp>
    </p:spTree>
    <p:extLst>
      <p:ext uri="{BB962C8B-B14F-4D97-AF65-F5344CB8AC3E}">
        <p14:creationId xmlns:p14="http://schemas.microsoft.com/office/powerpoint/2010/main" val="1207057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23</a:t>
            </a:fld>
            <a:endParaRPr lang="en-US"/>
          </a:p>
        </p:txBody>
      </p:sp>
    </p:spTree>
    <p:extLst>
      <p:ext uri="{BB962C8B-B14F-4D97-AF65-F5344CB8AC3E}">
        <p14:creationId xmlns:p14="http://schemas.microsoft.com/office/powerpoint/2010/main" val="2418328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24</a:t>
            </a:fld>
            <a:endParaRPr lang="en-US"/>
          </a:p>
        </p:txBody>
      </p:sp>
    </p:spTree>
    <p:extLst>
      <p:ext uri="{BB962C8B-B14F-4D97-AF65-F5344CB8AC3E}">
        <p14:creationId xmlns:p14="http://schemas.microsoft.com/office/powerpoint/2010/main" val="2743029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25</a:t>
            </a:fld>
            <a:endParaRPr lang="en-US"/>
          </a:p>
        </p:txBody>
      </p:sp>
    </p:spTree>
    <p:extLst>
      <p:ext uri="{BB962C8B-B14F-4D97-AF65-F5344CB8AC3E}">
        <p14:creationId xmlns:p14="http://schemas.microsoft.com/office/powerpoint/2010/main" val="3488150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27</a:t>
            </a:fld>
            <a:endParaRPr lang="en-US"/>
          </a:p>
        </p:txBody>
      </p:sp>
    </p:spTree>
    <p:extLst>
      <p:ext uri="{BB962C8B-B14F-4D97-AF65-F5344CB8AC3E}">
        <p14:creationId xmlns:p14="http://schemas.microsoft.com/office/powerpoint/2010/main" val="289953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74B21-39C1-4388-AE71-80B5AD54D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4C89F-347F-3C4D-2292-087CC78E4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4C3F3-6CA6-B54F-D874-5E70627C7B15}"/>
              </a:ext>
            </a:extLst>
          </p:cNvPr>
          <p:cNvSpPr>
            <a:spLocks noGrp="1"/>
          </p:cNvSpPr>
          <p:nvPr>
            <p:ph type="body" idx="1"/>
          </p:nvPr>
        </p:nvSpPr>
        <p:spPr/>
        <p:txBody>
          <a:bodyPr/>
          <a:lstStyle/>
          <a:p>
            <a:endParaRPr lang="en-US" altLang="en-US" dirty="0"/>
          </a:p>
        </p:txBody>
      </p:sp>
      <p:sp>
        <p:nvSpPr>
          <p:cNvPr id="4" name="Slide Number Placeholder 3">
            <a:extLst>
              <a:ext uri="{FF2B5EF4-FFF2-40B4-BE49-F238E27FC236}">
                <a16:creationId xmlns:a16="http://schemas.microsoft.com/office/drawing/2014/main" id="{DA1B6961-6DD0-BEB4-A962-7480931BE10A}"/>
              </a:ext>
            </a:extLst>
          </p:cNvPr>
          <p:cNvSpPr>
            <a:spLocks noGrp="1"/>
          </p:cNvSpPr>
          <p:nvPr>
            <p:ph type="sldNum" sz="quarter" idx="5"/>
          </p:nvPr>
        </p:nvSpPr>
        <p:spPr/>
        <p:txBody>
          <a:bodyPr/>
          <a:lstStyle/>
          <a:p>
            <a:fld id="{A57435D1-6B81-4777-83D2-BCE432C2C3A8}" type="slidenum">
              <a:rPr lang="en-US" smtClean="0"/>
              <a:t>29</a:t>
            </a:fld>
            <a:endParaRPr lang="en-US"/>
          </a:p>
        </p:txBody>
      </p:sp>
    </p:spTree>
    <p:extLst>
      <p:ext uri="{BB962C8B-B14F-4D97-AF65-F5344CB8AC3E}">
        <p14:creationId xmlns:p14="http://schemas.microsoft.com/office/powerpoint/2010/main" val="2549118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31</a:t>
            </a:fld>
            <a:endParaRPr lang="en-US"/>
          </a:p>
        </p:txBody>
      </p:sp>
    </p:spTree>
    <p:extLst>
      <p:ext uri="{BB962C8B-B14F-4D97-AF65-F5344CB8AC3E}">
        <p14:creationId xmlns:p14="http://schemas.microsoft.com/office/powerpoint/2010/main" val="633492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33</a:t>
            </a:fld>
            <a:endParaRPr lang="en-US"/>
          </a:p>
        </p:txBody>
      </p:sp>
    </p:spTree>
    <p:extLst>
      <p:ext uri="{BB962C8B-B14F-4D97-AF65-F5344CB8AC3E}">
        <p14:creationId xmlns:p14="http://schemas.microsoft.com/office/powerpoint/2010/main" val="2035526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35</a:t>
            </a:fld>
            <a:endParaRPr lang="en-US"/>
          </a:p>
        </p:txBody>
      </p:sp>
    </p:spTree>
    <p:extLst>
      <p:ext uri="{BB962C8B-B14F-4D97-AF65-F5344CB8AC3E}">
        <p14:creationId xmlns:p14="http://schemas.microsoft.com/office/powerpoint/2010/main" val="1296342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36</a:t>
            </a:fld>
            <a:endParaRPr lang="en-US"/>
          </a:p>
        </p:txBody>
      </p:sp>
    </p:spTree>
    <p:extLst>
      <p:ext uri="{BB962C8B-B14F-4D97-AF65-F5344CB8AC3E}">
        <p14:creationId xmlns:p14="http://schemas.microsoft.com/office/powerpoint/2010/main" val="4016936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69B35-6854-40A2-B9BD-463F52E100F8}"/>
              </a:ext>
            </a:extLst>
          </p:cNvPr>
          <p:cNvPicPr>
            <a:picLocks noChangeAspect="1"/>
          </p:cNvPicPr>
          <p:nvPr userDrawn="1"/>
        </p:nvPicPr>
        <p:blipFill>
          <a:blip r:embed="rId2">
            <a:alphaModFix amt="40000"/>
            <a:extLst>
              <a:ext uri="{28A0092B-C50C-407E-A947-70E740481C1C}">
                <a14:useLocalDpi xmlns:a14="http://schemas.microsoft.com/office/drawing/2010/main" val="0"/>
              </a:ext>
            </a:extLst>
          </a:blip>
          <a:srcRect l="4078" r="4078"/>
          <a:stretch/>
        </p:blipFill>
        <p:spPr>
          <a:xfrm>
            <a:off x="0" y="0"/>
            <a:ext cx="12192000" cy="6858000"/>
          </a:xfrm>
          <a:prstGeom prst="rect">
            <a:avLst/>
          </a:prstGeom>
        </p:spPr>
      </p:pic>
      <p:sp>
        <p:nvSpPr>
          <p:cNvPr id="9" name="TextBox 8">
            <a:extLst>
              <a:ext uri="{FF2B5EF4-FFF2-40B4-BE49-F238E27FC236}">
                <a16:creationId xmlns:a16="http://schemas.microsoft.com/office/drawing/2014/main" id="{16080739-B112-4462-85EB-052FE0CC9C1F}"/>
              </a:ext>
            </a:extLst>
          </p:cNvPr>
          <p:cNvSpPr txBox="1"/>
          <p:nvPr userDrawn="1"/>
        </p:nvSpPr>
        <p:spPr>
          <a:xfrm>
            <a:off x="1564512" y="2120950"/>
            <a:ext cx="9062977" cy="3354765"/>
          </a:xfrm>
          <a:prstGeom prst="rect">
            <a:avLst/>
          </a:prstGeom>
          <a:solidFill>
            <a:schemeClr val="bg1">
              <a:alpha val="40000"/>
            </a:schemeClr>
          </a:solidFill>
          <a:effectLst>
            <a:softEdge rad="63500"/>
          </a:effectLst>
        </p:spPr>
        <p:txBody>
          <a:bodyPr wrap="square" rtlCol="0">
            <a:spAutoFit/>
          </a:bodyPr>
          <a:lstStyle/>
          <a:p>
            <a:pPr algn="ctr"/>
            <a:endParaRPr lang="en-US" sz="2400" dirty="0">
              <a:solidFill>
                <a:srgbClr val="6F373A"/>
              </a:solidFill>
              <a:latin typeface="Montserrat ExtraBold" panose="00000900000000000000" pitchFamily="2" charset="0"/>
            </a:endParaRPr>
          </a:p>
          <a:p>
            <a:pPr algn="ctr"/>
            <a:r>
              <a:rPr lang="en-US" sz="4000" dirty="0">
                <a:solidFill>
                  <a:srgbClr val="6F373A"/>
                </a:solidFill>
                <a:latin typeface="Montserrat ExtraBold" panose="00000900000000000000" pitchFamily="2" charset="0"/>
              </a:rPr>
              <a:t>City of Dixon</a:t>
            </a:r>
          </a:p>
          <a:p>
            <a:pPr algn="ctr"/>
            <a:r>
              <a:rPr lang="en-US" sz="4000" dirty="0">
                <a:solidFill>
                  <a:srgbClr val="6F373A"/>
                </a:solidFill>
                <a:latin typeface="Montserrat ExtraBold" panose="00000900000000000000" pitchFamily="2" charset="0"/>
              </a:rPr>
              <a:t>Zoning Code and Map Update</a:t>
            </a:r>
          </a:p>
          <a:p>
            <a:pPr algn="ctr"/>
            <a:endParaRPr lang="en-US" dirty="0">
              <a:solidFill>
                <a:srgbClr val="6F373A"/>
              </a:solidFill>
              <a:latin typeface="Montserrat SemiBold" panose="00000700000000000000" pitchFamily="2" charset="0"/>
            </a:endParaRPr>
          </a:p>
          <a:p>
            <a:pPr algn="ctr"/>
            <a:endParaRPr lang="en-US" dirty="0">
              <a:solidFill>
                <a:srgbClr val="6F373A"/>
              </a:solidFill>
              <a:latin typeface="Montserrat SemiBold" panose="00000700000000000000" pitchFamily="2" charset="0"/>
            </a:endParaRPr>
          </a:p>
          <a:p>
            <a:pPr algn="ctr"/>
            <a:r>
              <a:rPr lang="en-US" sz="2400" dirty="0">
                <a:solidFill>
                  <a:srgbClr val="6F373A"/>
                </a:solidFill>
                <a:latin typeface="Montserrat SemiBold" panose="00000700000000000000" pitchFamily="2" charset="0"/>
              </a:rPr>
              <a:t> </a:t>
            </a:r>
          </a:p>
          <a:p>
            <a:pPr algn="ctr"/>
            <a:r>
              <a:rPr lang="en-US" sz="2400" dirty="0">
                <a:solidFill>
                  <a:srgbClr val="6F373A"/>
                </a:solidFill>
                <a:latin typeface="Montserrat SemiBold" panose="00000700000000000000" pitchFamily="2" charset="0"/>
              </a:rPr>
              <a:t> </a:t>
            </a:r>
          </a:p>
          <a:p>
            <a:pPr algn="ctr"/>
            <a:endParaRPr lang="en-US" sz="2400" dirty="0">
              <a:solidFill>
                <a:srgbClr val="6F373A"/>
              </a:solidFill>
              <a:latin typeface="Montserrat SemiBold" panose="00000700000000000000" pitchFamily="2" charset="0"/>
            </a:endParaRPr>
          </a:p>
        </p:txBody>
      </p:sp>
      <p:sp>
        <p:nvSpPr>
          <p:cNvPr id="14" name="Content Placeholder 2">
            <a:extLst>
              <a:ext uri="{FF2B5EF4-FFF2-40B4-BE49-F238E27FC236}">
                <a16:creationId xmlns:a16="http://schemas.microsoft.com/office/drawing/2014/main" id="{1252C456-C432-44ED-B457-77E8B3C233CF}"/>
              </a:ext>
            </a:extLst>
          </p:cNvPr>
          <p:cNvSpPr>
            <a:spLocks noGrp="1"/>
          </p:cNvSpPr>
          <p:nvPr>
            <p:ph idx="1" hasCustomPrompt="1"/>
          </p:nvPr>
        </p:nvSpPr>
        <p:spPr>
          <a:xfrm>
            <a:off x="2701241" y="4093854"/>
            <a:ext cx="6789517" cy="1820811"/>
          </a:xfrm>
        </p:spPr>
        <p:txBody>
          <a:bodyPr>
            <a:normAutofit/>
          </a:bodyPr>
          <a:lstStyle>
            <a:lvl1pPr marL="0" indent="0" algn="ctr">
              <a:buNone/>
              <a:defRPr sz="2400">
                <a:solidFill>
                  <a:srgbClr val="6F373A"/>
                </a:solidFill>
                <a:latin typeface="Montserrat SemiBold" panose="00000700000000000000" pitchFamily="2" charset="0"/>
              </a:defRPr>
            </a:lvl1pPr>
          </a:lstStyle>
          <a:p>
            <a:pPr lvl="0"/>
            <a:r>
              <a:rPr lang="en-US" dirty="0"/>
              <a:t>Meeting &amp; Date</a:t>
            </a:r>
          </a:p>
        </p:txBody>
      </p:sp>
    </p:spTree>
    <p:extLst>
      <p:ext uri="{BB962C8B-B14F-4D97-AF65-F5344CB8AC3E}">
        <p14:creationId xmlns:p14="http://schemas.microsoft.com/office/powerpoint/2010/main" val="166881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A picture containing outdoor, sky, grass, building&#10;&#10;Description automatically generated">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5411" b="19589"/>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0"/>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170561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b="25076"/>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1"/>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4170384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5981" t="13053" b="16506"/>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0"/>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4059976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60000"/>
            <a:extLst>
              <a:ext uri="{28A0092B-C50C-407E-A947-70E740481C1C}">
                <a14:useLocalDpi xmlns:a14="http://schemas.microsoft.com/office/drawing/2010/main" val="0"/>
              </a:ext>
            </a:extLst>
          </a:blip>
          <a:srcRect t="25077"/>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1"/>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1750912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8CA3D5-D328-41B8-8475-555DA3136023}"/>
              </a:ext>
            </a:extLst>
          </p:cNvPr>
          <p:cNvSpPr/>
          <p:nvPr userDrawn="1"/>
        </p:nvSpPr>
        <p:spPr>
          <a:xfrm>
            <a:off x="0" y="-36756"/>
            <a:ext cx="12192000" cy="1325563"/>
          </a:xfrm>
          <a:prstGeom prst="rect">
            <a:avLst/>
          </a:prstGeom>
          <a:solidFill>
            <a:srgbClr val="055E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444677D-B74E-4B5C-AF6E-F0507ACD567A}"/>
              </a:ext>
            </a:extLst>
          </p:cNvPr>
          <p:cNvSpPr txBox="1"/>
          <p:nvPr userDrawn="1"/>
        </p:nvSpPr>
        <p:spPr>
          <a:xfrm>
            <a:off x="838200" y="6122744"/>
            <a:ext cx="6853518" cy="400110"/>
          </a:xfrm>
          <a:prstGeom prst="rect">
            <a:avLst/>
          </a:prstGeom>
          <a:noFill/>
        </p:spPr>
        <p:txBody>
          <a:bodyPr wrap="square" rtlCol="0">
            <a:spAutoFit/>
          </a:bodyPr>
          <a:lstStyle/>
          <a:p>
            <a:r>
              <a:rPr lang="en-US" sz="2000" dirty="0">
                <a:solidFill>
                  <a:srgbClr val="6F373A"/>
                </a:solidFill>
                <a:latin typeface="Arial Black" panose="020B0A04020102020204" pitchFamily="34" charset="0"/>
              </a:rPr>
              <a:t>Zoning Code and Map Update</a:t>
            </a:r>
          </a:p>
        </p:txBody>
      </p:sp>
      <p:pic>
        <p:nvPicPr>
          <p:cNvPr id="12" name="Picture 11" descr="Logo&#10;&#10;Description automatically generated">
            <a:extLst>
              <a:ext uri="{FF2B5EF4-FFF2-40B4-BE49-F238E27FC236}">
                <a16:creationId xmlns:a16="http://schemas.microsoft.com/office/drawing/2014/main" id="{79AD8BB1-12C0-4C42-8A64-61E9E09340D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450"/>
          <a:stretch/>
        </p:blipFill>
        <p:spPr>
          <a:xfrm>
            <a:off x="9671399" y="5972263"/>
            <a:ext cx="852125" cy="885737"/>
          </a:xfrm>
          <a:prstGeom prst="rect">
            <a:avLst/>
          </a:prstGeom>
        </p:spPr>
      </p:pic>
      <p:sp>
        <p:nvSpPr>
          <p:cNvPr id="3" name="Content Placeholder 2">
            <a:extLst>
              <a:ext uri="{FF2B5EF4-FFF2-40B4-BE49-F238E27FC236}">
                <a16:creationId xmlns:a16="http://schemas.microsoft.com/office/drawing/2014/main" id="{A9AFB6C3-0BEC-4483-9B36-3DEACB2B1B08}"/>
              </a:ext>
            </a:extLst>
          </p:cNvPr>
          <p:cNvSpPr>
            <a:spLocks noGrp="1"/>
          </p:cNvSpPr>
          <p:nvPr>
            <p:ph idx="1" hasCustomPrompt="1"/>
          </p:nvPr>
        </p:nvSpPr>
        <p:spPr>
          <a:xfrm>
            <a:off x="838200" y="274207"/>
            <a:ext cx="10515600" cy="703636"/>
          </a:xfrm>
        </p:spPr>
        <p:txBody>
          <a:bodyPr>
            <a:normAutofit/>
          </a:bodyPr>
          <a:lstStyle>
            <a:lvl1pPr marL="0" indent="0">
              <a:buNone/>
              <a:defRPr sz="4400">
                <a:solidFill>
                  <a:schemeClr val="bg1"/>
                </a:solidFill>
                <a:latin typeface="Arial Black" panose="020B0A04020102020204" pitchFamily="34" charset="0"/>
              </a:defRPr>
            </a:lvl1pPr>
          </a:lstStyle>
          <a:p>
            <a:pPr lvl="0"/>
            <a:r>
              <a:rPr lang="en-US" dirty="0"/>
              <a:t>Page Title</a:t>
            </a:r>
          </a:p>
        </p:txBody>
      </p:sp>
      <p:sp>
        <p:nvSpPr>
          <p:cNvPr id="14" name="Content Placeholder 2">
            <a:extLst>
              <a:ext uri="{FF2B5EF4-FFF2-40B4-BE49-F238E27FC236}">
                <a16:creationId xmlns:a16="http://schemas.microsoft.com/office/drawing/2014/main" id="{F6816A48-A0F8-4E2E-BD4E-2063C4491239}"/>
              </a:ext>
            </a:extLst>
          </p:cNvPr>
          <p:cNvSpPr>
            <a:spLocks noGrp="1"/>
          </p:cNvSpPr>
          <p:nvPr>
            <p:ph idx="10" hasCustomPrompt="1"/>
          </p:nvPr>
        </p:nvSpPr>
        <p:spPr>
          <a:xfrm>
            <a:off x="838200" y="1580538"/>
            <a:ext cx="10515600" cy="4295463"/>
          </a:xfrm>
        </p:spPr>
        <p:txBody>
          <a:bodyPr>
            <a:normAutofit/>
          </a:bodyPr>
          <a:lstStyle>
            <a:lvl1pPr marL="571500" indent="-571500">
              <a:buFont typeface="Arial" panose="020B0604020202020204" pitchFamily="34" charset="0"/>
              <a:buChar char="•"/>
              <a:defRPr sz="2800" baseline="0">
                <a:solidFill>
                  <a:schemeClr val="tx1"/>
                </a:solidFill>
                <a:latin typeface="Calibri" panose="020F0502020204030204" pitchFamily="34" charset="0"/>
                <a:ea typeface="Open Sans" panose="020B0606030504020204" pitchFamily="34" charset="0"/>
                <a:cs typeface="Calibri" panose="020F0502020204030204" pitchFamily="34" charset="0"/>
              </a:defRPr>
            </a:lvl1pPr>
          </a:lstStyle>
          <a:p>
            <a:pPr lvl="0"/>
            <a:r>
              <a:rPr lang="en-US" dirty="0"/>
              <a:t>Bullets</a:t>
            </a:r>
          </a:p>
          <a:p>
            <a:pPr lvl="0"/>
            <a:r>
              <a:rPr lang="en-US" dirty="0"/>
              <a:t>Bullets</a:t>
            </a:r>
          </a:p>
        </p:txBody>
      </p:sp>
      <p:pic>
        <p:nvPicPr>
          <p:cNvPr id="16" name="Picture 15" descr="Logo, company name&#10;&#10;Description automatically generated">
            <a:extLst>
              <a:ext uri="{FF2B5EF4-FFF2-40B4-BE49-F238E27FC236}">
                <a16:creationId xmlns:a16="http://schemas.microsoft.com/office/drawing/2014/main" id="{9D433A79-47ED-4B21-A97A-6BDBB60B20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6444" y="6118128"/>
            <a:ext cx="711856" cy="594006"/>
          </a:xfrm>
          <a:prstGeom prst="rect">
            <a:avLst/>
          </a:prstGeom>
        </p:spPr>
      </p:pic>
      <p:pic>
        <p:nvPicPr>
          <p:cNvPr id="17" name="Picture 16">
            <a:extLst>
              <a:ext uri="{FF2B5EF4-FFF2-40B4-BE49-F238E27FC236}">
                <a16:creationId xmlns:a16="http://schemas.microsoft.com/office/drawing/2014/main" id="{8275146F-ACBF-4BA5-A20F-74A434D5B9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22564" y="6118128"/>
            <a:ext cx="564840" cy="556295"/>
          </a:xfrm>
          <a:prstGeom prst="rect">
            <a:avLst/>
          </a:prstGeom>
        </p:spPr>
      </p:pic>
    </p:spTree>
    <p:extLst>
      <p:ext uri="{BB962C8B-B14F-4D97-AF65-F5344CB8AC3E}">
        <p14:creationId xmlns:p14="http://schemas.microsoft.com/office/powerpoint/2010/main" val="4080933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535DAE-724B-C160-B10B-53BFDD705029}"/>
              </a:ext>
            </a:extLst>
          </p:cNvPr>
          <p:cNvSpPr/>
          <p:nvPr userDrawn="1"/>
        </p:nvSpPr>
        <p:spPr>
          <a:xfrm>
            <a:off x="0" y="-36756"/>
            <a:ext cx="12192000" cy="1325563"/>
          </a:xfrm>
          <a:prstGeom prst="rect">
            <a:avLst/>
          </a:prstGeom>
          <a:solidFill>
            <a:srgbClr val="6F373A"/>
          </a:solidFill>
          <a:ln>
            <a:solidFill>
              <a:srgbClr val="6F37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B99769-5065-109D-A2A7-BA5D579FE566}"/>
              </a:ext>
            </a:extLst>
          </p:cNvPr>
          <p:cNvSpPr txBox="1"/>
          <p:nvPr userDrawn="1"/>
        </p:nvSpPr>
        <p:spPr>
          <a:xfrm>
            <a:off x="838200" y="6122744"/>
            <a:ext cx="6853518" cy="400110"/>
          </a:xfrm>
          <a:prstGeom prst="rect">
            <a:avLst/>
          </a:prstGeom>
          <a:noFill/>
        </p:spPr>
        <p:txBody>
          <a:bodyPr wrap="square" rtlCol="0">
            <a:spAutoFit/>
          </a:bodyPr>
          <a:lstStyle/>
          <a:p>
            <a:r>
              <a:rPr lang="en-US" sz="2000" dirty="0">
                <a:solidFill>
                  <a:srgbClr val="6F373A"/>
                </a:solidFill>
                <a:latin typeface="Arial Black" panose="020B0A04020102020204" pitchFamily="34" charset="0"/>
              </a:rPr>
              <a:t>Zoning Code and Map Update</a:t>
            </a:r>
          </a:p>
        </p:txBody>
      </p:sp>
      <p:sp>
        <p:nvSpPr>
          <p:cNvPr id="8" name="Content Placeholder 2">
            <a:extLst>
              <a:ext uri="{FF2B5EF4-FFF2-40B4-BE49-F238E27FC236}">
                <a16:creationId xmlns:a16="http://schemas.microsoft.com/office/drawing/2014/main" id="{40F841D2-22F1-53D0-3CC6-D9E3BC01D3F6}"/>
              </a:ext>
            </a:extLst>
          </p:cNvPr>
          <p:cNvSpPr>
            <a:spLocks noGrp="1"/>
          </p:cNvSpPr>
          <p:nvPr>
            <p:ph idx="1" hasCustomPrompt="1"/>
          </p:nvPr>
        </p:nvSpPr>
        <p:spPr>
          <a:xfrm>
            <a:off x="838200" y="274207"/>
            <a:ext cx="10515600" cy="703636"/>
          </a:xfrm>
        </p:spPr>
        <p:txBody>
          <a:bodyPr>
            <a:normAutofit/>
          </a:bodyPr>
          <a:lstStyle>
            <a:lvl1pPr marL="0" indent="0">
              <a:buNone/>
              <a:defRPr sz="4400">
                <a:solidFill>
                  <a:schemeClr val="bg1"/>
                </a:solidFill>
                <a:latin typeface="Arial Black" panose="020B0A04020102020204" pitchFamily="34" charset="0"/>
              </a:defRPr>
            </a:lvl1pPr>
          </a:lstStyle>
          <a:p>
            <a:pPr lvl="0"/>
            <a:r>
              <a:rPr lang="en-US" dirty="0"/>
              <a:t>Page Title</a:t>
            </a:r>
          </a:p>
        </p:txBody>
      </p:sp>
      <p:sp>
        <p:nvSpPr>
          <p:cNvPr id="9" name="Content Placeholder 2">
            <a:extLst>
              <a:ext uri="{FF2B5EF4-FFF2-40B4-BE49-F238E27FC236}">
                <a16:creationId xmlns:a16="http://schemas.microsoft.com/office/drawing/2014/main" id="{3E8C14FB-998F-9E2F-7465-08587BFF2C12}"/>
              </a:ext>
            </a:extLst>
          </p:cNvPr>
          <p:cNvSpPr>
            <a:spLocks noGrp="1"/>
          </p:cNvSpPr>
          <p:nvPr>
            <p:ph idx="10" hasCustomPrompt="1"/>
          </p:nvPr>
        </p:nvSpPr>
        <p:spPr>
          <a:xfrm>
            <a:off x="838200" y="1580538"/>
            <a:ext cx="10515600" cy="4295463"/>
          </a:xfrm>
        </p:spPr>
        <p:txBody>
          <a:bodyPr>
            <a:normAutofit/>
          </a:bodyPr>
          <a:lstStyle>
            <a:lvl1pPr marL="571500" indent="-571500">
              <a:buFont typeface="Arial" panose="020B0604020202020204" pitchFamily="34" charset="0"/>
              <a:buChar char="•"/>
              <a:defRPr sz="2800">
                <a:solidFill>
                  <a:schemeClr val="tx1"/>
                </a:solidFill>
                <a:latin typeface="+mn-lt"/>
                <a:ea typeface="Open Sans" panose="020B0606030504020204" pitchFamily="34" charset="0"/>
                <a:cs typeface="Open Sans" panose="020B0606030504020204" pitchFamily="34" charset="0"/>
              </a:defRPr>
            </a:lvl1pPr>
          </a:lstStyle>
          <a:p>
            <a:pPr lvl="0"/>
            <a:r>
              <a:rPr lang="en-US" dirty="0"/>
              <a:t>Bullets</a:t>
            </a:r>
          </a:p>
          <a:p>
            <a:pPr lvl="0"/>
            <a:r>
              <a:rPr lang="en-US" dirty="0"/>
              <a:t>Bullets</a:t>
            </a:r>
          </a:p>
        </p:txBody>
      </p:sp>
    </p:spTree>
    <p:extLst>
      <p:ext uri="{BB962C8B-B14F-4D97-AF65-F5344CB8AC3E}">
        <p14:creationId xmlns:p14="http://schemas.microsoft.com/office/powerpoint/2010/main" val="3258093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0599C-4207-4845-8812-015585DFEF2A}"/>
              </a:ext>
            </a:extLst>
          </p:cNvPr>
          <p:cNvSpPr>
            <a:spLocks noGrp="1"/>
          </p:cNvSpPr>
          <p:nvPr>
            <p:ph type="title"/>
          </p:nvPr>
        </p:nvSpPr>
        <p:spPr/>
        <p:txBody>
          <a:bodyPr/>
          <a:lstStyle>
            <a:lvl1pPr>
              <a:defRPr>
                <a:latin typeface="Arial Black" panose="020B0A040201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BD141C0-0EFF-4680-9155-4703AB2D6621}"/>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74728E-A2C1-4BB6-8474-B18FCE761F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77D35F-9C54-40E4-B074-0D35A54D0AE5}"/>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6" name="Footer Placeholder 5">
            <a:extLst>
              <a:ext uri="{FF2B5EF4-FFF2-40B4-BE49-F238E27FC236}">
                <a16:creationId xmlns:a16="http://schemas.microsoft.com/office/drawing/2014/main" id="{CF1DEF38-A487-4E88-8F32-A87AA8E2FD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2A9DF0-F8E1-4D24-9BA4-94E7A22DF4DB}"/>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836117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6479-82AC-4464-9AC2-590C7E3F180A}"/>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9E22F04F-42B5-401E-B80D-6E410B7358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534E14-CAF6-40F6-A20A-2DFD27F608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F9FE23-3050-45F7-8FE0-2839611DFC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99EC5C-B648-416D-8B8E-1C2B7594B9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B125AD-8F72-4EDE-B2E9-C7079EF627C3}"/>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8" name="Footer Placeholder 7">
            <a:extLst>
              <a:ext uri="{FF2B5EF4-FFF2-40B4-BE49-F238E27FC236}">
                <a16:creationId xmlns:a16="http://schemas.microsoft.com/office/drawing/2014/main" id="{8B758178-4B43-43BF-A75F-9E24E078E9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E2E83E-E6EF-41D5-A16D-BDBC13B786AE}"/>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98452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6FE67-1337-4D69-BA12-FB79895985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E0FB50-B2C4-46C8-AB4D-E0643BF8AEE5}"/>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4" name="Footer Placeholder 3">
            <a:extLst>
              <a:ext uri="{FF2B5EF4-FFF2-40B4-BE49-F238E27FC236}">
                <a16:creationId xmlns:a16="http://schemas.microsoft.com/office/drawing/2014/main" id="{084A7220-10D7-47FA-B925-346EAAA7A4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A722EC-0DF8-4246-ADA5-38C5EC62E52D}"/>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70386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C84AD4-A6BA-4EEF-840E-87BD0932373C}"/>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3" name="Footer Placeholder 2">
            <a:extLst>
              <a:ext uri="{FF2B5EF4-FFF2-40B4-BE49-F238E27FC236}">
                <a16:creationId xmlns:a16="http://schemas.microsoft.com/office/drawing/2014/main" id="{EC420958-E1FE-4ADF-B1EE-C2761C9650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316A65-5ED0-4946-AF20-D317DEBFBBAC}"/>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618634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3E5D-A16A-425E-AE18-865D31DCD0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56CE73-63F0-40F6-85C1-022F9B5D59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C39F33-4E1F-4FB4-A696-53AAFFC92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9D86A2-5E0D-470E-B3D6-0A4FA0882C5F}"/>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6" name="Footer Placeholder 5">
            <a:extLst>
              <a:ext uri="{FF2B5EF4-FFF2-40B4-BE49-F238E27FC236}">
                <a16:creationId xmlns:a16="http://schemas.microsoft.com/office/drawing/2014/main" id="{A1F8A810-7ACF-4177-AA16-469AE3BA1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468BD2-620B-42D8-9483-98582DB93800}"/>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009496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288C3-2ECF-48DC-86A6-E3D3165CEA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0816E-54EC-425D-AC8D-DAE99ECE45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B8CC9C-4AF3-4CB3-B3CE-04CB456D17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A90BF-393C-4CA3-BDD2-9F55FA1A5C68}"/>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6" name="Footer Placeholder 5">
            <a:extLst>
              <a:ext uri="{FF2B5EF4-FFF2-40B4-BE49-F238E27FC236}">
                <a16:creationId xmlns:a16="http://schemas.microsoft.com/office/drawing/2014/main" id="{91282A5D-6E4A-4F41-9737-2000DBDB70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DD906F-3BFD-48A3-BD0D-423DF865E7FB}"/>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003393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62DBD-D9A8-4DB8-9246-09C5BB7EBF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E4CD8E-43B4-4E4B-BEA8-602E31C666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F3C8C-F790-4B2B-ADDB-28C4015FC7E2}"/>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5" name="Footer Placeholder 4">
            <a:extLst>
              <a:ext uri="{FF2B5EF4-FFF2-40B4-BE49-F238E27FC236}">
                <a16:creationId xmlns:a16="http://schemas.microsoft.com/office/drawing/2014/main" id="{C8222EA8-8FD6-4D7D-8385-591941277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50E2E-E869-42A8-88D8-708043A2C1B8}"/>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314782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BD4D9E-8FD5-424A-A690-3FAA2C7941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BBD5F8-3B0A-4003-9BDD-73C53368C2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292F6-0563-4716-940A-FF72094BD43D}"/>
              </a:ext>
            </a:extLst>
          </p:cNvPr>
          <p:cNvSpPr>
            <a:spLocks noGrp="1"/>
          </p:cNvSpPr>
          <p:nvPr>
            <p:ph type="dt" sz="half" idx="10"/>
          </p:nvPr>
        </p:nvSpPr>
        <p:spPr/>
        <p:txBody>
          <a:bodyPr/>
          <a:lstStyle/>
          <a:p>
            <a:fld id="{371659F0-1D08-4432-8308-CCBA33476E55}" type="datetimeFigureOut">
              <a:rPr lang="en-US" smtClean="0"/>
              <a:t>2/5/2024</a:t>
            </a:fld>
            <a:endParaRPr lang="en-US"/>
          </a:p>
        </p:txBody>
      </p:sp>
      <p:sp>
        <p:nvSpPr>
          <p:cNvPr id="5" name="Footer Placeholder 4">
            <a:extLst>
              <a:ext uri="{FF2B5EF4-FFF2-40B4-BE49-F238E27FC236}">
                <a16:creationId xmlns:a16="http://schemas.microsoft.com/office/drawing/2014/main" id="{198F7446-272E-41A9-BACE-BA44EFF91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E67E9-F757-42FC-A5F3-054B08F14D70}"/>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3272615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D8AC9B-BAAB-4FB5-BD28-EA5266D2D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5F40C9-7F50-4146-92A0-FE6D9AB1F5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88371E-89ED-4D06-8134-7F98C1236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659F0-1D08-4432-8308-CCBA33476E55}" type="datetimeFigureOut">
              <a:rPr lang="en-US" smtClean="0"/>
              <a:t>2/5/2024</a:t>
            </a:fld>
            <a:endParaRPr lang="en-US"/>
          </a:p>
        </p:txBody>
      </p:sp>
      <p:sp>
        <p:nvSpPr>
          <p:cNvPr id="5" name="Footer Placeholder 4">
            <a:extLst>
              <a:ext uri="{FF2B5EF4-FFF2-40B4-BE49-F238E27FC236}">
                <a16:creationId xmlns:a16="http://schemas.microsoft.com/office/drawing/2014/main" id="{495C75FA-8BB4-4692-9BA3-8F18E533FF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D00BFA-2CF3-4FFB-8BAF-C50DE87F44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237CA-B191-4AAB-9094-4F8EC0C8B7AA}" type="slidenum">
              <a:rPr lang="en-US" smtClean="0"/>
              <a:t>‹#›</a:t>
            </a:fld>
            <a:endParaRPr lang="en-US"/>
          </a:p>
        </p:txBody>
      </p:sp>
    </p:spTree>
    <p:extLst>
      <p:ext uri="{BB962C8B-B14F-4D97-AF65-F5344CB8AC3E}">
        <p14:creationId xmlns:p14="http://schemas.microsoft.com/office/powerpoint/2010/main" val="3868934769"/>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1" r:id="rId4"/>
    <p:sldLayoutId id="2147483662" r:id="rId5"/>
    <p:sldLayoutId id="2147483650" r:id="rId6"/>
    <p:sldLayoutId id="2147483663"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rboloyan@cityofdixon.us" TargetMode="External"/><Relationship Id="rId2" Type="http://schemas.openxmlformats.org/officeDocument/2006/relationships/hyperlink" Target="http://www.cityofdixon.us/ZoningUpdate"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19.jpg"/><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7DD4AE-28DC-4E09-873A-409AAB7A7D0C}"/>
              </a:ext>
            </a:extLst>
          </p:cNvPr>
          <p:cNvSpPr>
            <a:spLocks noGrp="1"/>
          </p:cNvSpPr>
          <p:nvPr>
            <p:ph idx="1"/>
          </p:nvPr>
        </p:nvSpPr>
        <p:spPr>
          <a:xfrm>
            <a:off x="601074" y="4335928"/>
            <a:ext cx="10711543" cy="1820811"/>
          </a:xfrm>
        </p:spPr>
        <p:txBody>
          <a:bodyPr/>
          <a:lstStyle/>
          <a:p>
            <a:r>
              <a:rPr lang="en-US" b="1" dirty="0">
                <a:latin typeface="+mn-lt"/>
              </a:rPr>
              <a:t>PLANNING COMMISSION HEARING</a:t>
            </a:r>
          </a:p>
          <a:p>
            <a:r>
              <a:rPr lang="en-US" dirty="0">
                <a:latin typeface="+mn-lt"/>
              </a:rPr>
              <a:t>February 13, 2024</a:t>
            </a:r>
          </a:p>
        </p:txBody>
      </p:sp>
    </p:spTree>
    <p:extLst>
      <p:ext uri="{BB962C8B-B14F-4D97-AF65-F5344CB8AC3E}">
        <p14:creationId xmlns:p14="http://schemas.microsoft.com/office/powerpoint/2010/main" val="1392572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t>The Project</a:t>
            </a:r>
          </a:p>
        </p:txBody>
      </p:sp>
      <p:sp>
        <p:nvSpPr>
          <p:cNvPr id="5" name="Content Placeholder 4">
            <a:extLst>
              <a:ext uri="{FF2B5EF4-FFF2-40B4-BE49-F238E27FC236}">
                <a16:creationId xmlns:a16="http://schemas.microsoft.com/office/drawing/2014/main" id="{BC382F34-8745-46CE-9088-3F8F29269937}"/>
              </a:ext>
            </a:extLst>
          </p:cNvPr>
          <p:cNvSpPr>
            <a:spLocks noGrp="1"/>
          </p:cNvSpPr>
          <p:nvPr>
            <p:ph idx="10"/>
          </p:nvPr>
        </p:nvSpPr>
        <p:spPr>
          <a:xfrm>
            <a:off x="838200" y="1580538"/>
            <a:ext cx="7283824" cy="4295463"/>
          </a:xfrm>
        </p:spPr>
        <p:txBody>
          <a:bodyPr/>
          <a:lstStyle/>
          <a:p>
            <a:pPr marL="0" indent="0">
              <a:lnSpc>
                <a:spcPct val="120000"/>
              </a:lnSpc>
              <a:buNone/>
            </a:pPr>
            <a:r>
              <a:rPr lang="en-US" b="1" dirty="0">
                <a:solidFill>
                  <a:srgbClr val="055E32"/>
                </a:solidFill>
              </a:rPr>
              <a:t>Dixon Zoning Code and Map Update</a:t>
            </a:r>
          </a:p>
          <a:p>
            <a:pPr>
              <a:lnSpc>
                <a:spcPct val="120000"/>
              </a:lnSpc>
            </a:pPr>
            <a:r>
              <a:rPr lang="en-US" sz="2400" b="1" i="1" dirty="0">
                <a:solidFill>
                  <a:srgbClr val="055E32"/>
                </a:solidFill>
              </a:rPr>
              <a:t>Comprehensive update </a:t>
            </a:r>
            <a:r>
              <a:rPr lang="en-US" sz="2400" dirty="0"/>
              <a:t>of the Zoning Code (Title 18 of the Dixon Municipal Code) creating a </a:t>
            </a:r>
            <a:r>
              <a:rPr lang="en-US" sz="2400" b="1" i="1" dirty="0">
                <a:solidFill>
                  <a:srgbClr val="055E32"/>
                </a:solidFill>
              </a:rPr>
              <a:t>concise and user-friendly </a:t>
            </a:r>
            <a:r>
              <a:rPr lang="en-US" sz="2400" dirty="0"/>
              <a:t>set of regulations that will implement the </a:t>
            </a:r>
            <a:r>
              <a:rPr lang="en-US" sz="2400" b="1" i="1" dirty="0">
                <a:solidFill>
                  <a:srgbClr val="055E32"/>
                </a:solidFill>
              </a:rPr>
              <a:t>General Plan’s </a:t>
            </a:r>
            <a:r>
              <a:rPr lang="en-US" sz="2400" dirty="0"/>
              <a:t>vision for neighborhood preservation and enhancement, economic development, sustainable land use, and community health.</a:t>
            </a:r>
          </a:p>
        </p:txBody>
      </p:sp>
      <p:pic>
        <p:nvPicPr>
          <p:cNvPr id="3" name="Picture 2">
            <a:extLst>
              <a:ext uri="{FF2B5EF4-FFF2-40B4-BE49-F238E27FC236}">
                <a16:creationId xmlns:a16="http://schemas.microsoft.com/office/drawing/2014/main" id="{D7C05800-C007-40ED-9E82-098A280F11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385174" y="2177936"/>
            <a:ext cx="4134222" cy="3100666"/>
          </a:xfrm>
          <a:prstGeom prst="rect">
            <a:avLst/>
          </a:prstGeom>
        </p:spPr>
      </p:pic>
    </p:spTree>
    <p:extLst>
      <p:ext uri="{BB962C8B-B14F-4D97-AF65-F5344CB8AC3E}">
        <p14:creationId xmlns:p14="http://schemas.microsoft.com/office/powerpoint/2010/main" val="1425369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t>Process</a:t>
            </a:r>
          </a:p>
        </p:txBody>
      </p:sp>
      <p:sp>
        <p:nvSpPr>
          <p:cNvPr id="7" name="Content Placeholder 4">
            <a:extLst>
              <a:ext uri="{FF2B5EF4-FFF2-40B4-BE49-F238E27FC236}">
                <a16:creationId xmlns:a16="http://schemas.microsoft.com/office/drawing/2014/main" id="{258C3513-4E3F-4588-82B5-A398507E2928}"/>
              </a:ext>
            </a:extLst>
          </p:cNvPr>
          <p:cNvSpPr>
            <a:spLocks noGrp="1"/>
          </p:cNvSpPr>
          <p:nvPr>
            <p:ph idx="10"/>
          </p:nvPr>
        </p:nvSpPr>
        <p:spPr>
          <a:xfrm>
            <a:off x="647700" y="1316334"/>
            <a:ext cx="10325100" cy="4855254"/>
          </a:xfrm>
        </p:spPr>
        <p:txBody>
          <a:bodyPr>
            <a:normAutofit lnSpcReduction="10000"/>
          </a:bodyPr>
          <a:lstStyle/>
          <a:p>
            <a:pPr marL="914400">
              <a:lnSpc>
                <a:spcPct val="120000"/>
              </a:lnSpc>
              <a:spcBef>
                <a:spcPts val="600"/>
              </a:spcBef>
              <a:buClr>
                <a:srgbClr val="055E32"/>
              </a:buClr>
              <a:buSzPct val="110000"/>
              <a:buFont typeface="Wingdings 2" panose="05020102010507070707" pitchFamily="18" charset="2"/>
              <a:buChar char=""/>
            </a:pPr>
            <a:r>
              <a:rPr lang="en-US" sz="2400" dirty="0">
                <a:latin typeface="+mn-lt"/>
              </a:rPr>
              <a:t>Project Initiation, October 2021</a:t>
            </a:r>
            <a:endParaRPr lang="en-US" sz="2400" i="1" dirty="0">
              <a:solidFill>
                <a:srgbClr val="055E32"/>
              </a:solidFill>
              <a:latin typeface="+mn-lt"/>
            </a:endParaRPr>
          </a:p>
          <a:p>
            <a:pPr marL="914400">
              <a:lnSpc>
                <a:spcPct val="100000"/>
              </a:lnSpc>
              <a:spcBef>
                <a:spcPts val="600"/>
              </a:spcBef>
              <a:buClr>
                <a:srgbClr val="055E32"/>
              </a:buClr>
              <a:buSzPct val="110000"/>
              <a:buFont typeface="Wingdings 2" panose="05020102010507070707" pitchFamily="18" charset="2"/>
              <a:buChar char=""/>
            </a:pPr>
            <a:r>
              <a:rPr lang="en-US" sz="2400" dirty="0">
                <a:latin typeface="+mn-lt"/>
              </a:rPr>
              <a:t>Research and assessment, October 2021 – February 2022</a:t>
            </a:r>
          </a:p>
          <a:p>
            <a:pPr marL="914400">
              <a:lnSpc>
                <a:spcPct val="110000"/>
              </a:lnSpc>
              <a:spcBef>
                <a:spcPts val="600"/>
              </a:spcBef>
              <a:buClr>
                <a:srgbClr val="055E32"/>
              </a:buClr>
              <a:buSzPct val="110000"/>
              <a:buFont typeface="Wingdings 2" panose="05020102010507070707" pitchFamily="18" charset="2"/>
              <a:buChar char=""/>
            </a:pPr>
            <a:r>
              <a:rPr lang="en-US" sz="2400" dirty="0">
                <a:latin typeface="+mn-lt"/>
              </a:rPr>
              <a:t>Evaluation of approach recommendations, March 2022</a:t>
            </a:r>
          </a:p>
          <a:p>
            <a:pPr marL="914400">
              <a:lnSpc>
                <a:spcPct val="110000"/>
              </a:lnSpc>
              <a:spcBef>
                <a:spcPts val="600"/>
              </a:spcBef>
              <a:buClr>
                <a:srgbClr val="055E32"/>
              </a:buClr>
              <a:buSzPct val="110000"/>
              <a:buFont typeface="Wingdings 2" panose="05020102010507070707" pitchFamily="18" charset="2"/>
              <a:buChar char=""/>
            </a:pPr>
            <a:r>
              <a:rPr lang="en-US" sz="2400" dirty="0">
                <a:latin typeface="+mn-lt"/>
              </a:rPr>
              <a:t>Focus Area Workshops, July 2022</a:t>
            </a:r>
          </a:p>
          <a:p>
            <a:pPr marL="914400">
              <a:lnSpc>
                <a:spcPct val="110000"/>
              </a:lnSpc>
              <a:spcBef>
                <a:spcPts val="600"/>
              </a:spcBef>
              <a:buClr>
                <a:srgbClr val="055E32"/>
              </a:buClr>
              <a:buSzPct val="110000"/>
              <a:buFont typeface="Wingdings 2" panose="05020102010507070707" pitchFamily="18" charset="2"/>
              <a:buChar char=""/>
            </a:pPr>
            <a:r>
              <a:rPr lang="en-US" sz="2400" dirty="0">
                <a:latin typeface="+mn-lt"/>
              </a:rPr>
              <a:t>Community Survey – July –Aug 2022</a:t>
            </a:r>
          </a:p>
          <a:p>
            <a:pPr marL="914400">
              <a:lnSpc>
                <a:spcPct val="130000"/>
              </a:lnSpc>
              <a:spcBef>
                <a:spcPts val="600"/>
              </a:spcBef>
              <a:buClr>
                <a:srgbClr val="055E32"/>
              </a:buClr>
              <a:buSzPct val="110000"/>
              <a:buFont typeface="Wingdings 2" panose="05020102010507070707" pitchFamily="18" charset="2"/>
              <a:buChar char=""/>
            </a:pPr>
            <a:r>
              <a:rPr lang="en-US" sz="2400" dirty="0">
                <a:latin typeface="+mn-lt"/>
              </a:rPr>
              <a:t>Draft regulations and map (Study Sessions)</a:t>
            </a:r>
          </a:p>
          <a:p>
            <a:pPr marL="1143000" lvl="1" indent="-342900">
              <a:lnSpc>
                <a:spcPct val="100000"/>
              </a:lnSpc>
              <a:spcBef>
                <a:spcPts val="600"/>
              </a:spcBef>
              <a:buFont typeface="Wingdings" panose="05000000000000000000" pitchFamily="2" charset="2"/>
              <a:buChar char="ü"/>
            </a:pPr>
            <a:r>
              <a:rPr lang="en-US" sz="2000" i="1" dirty="0">
                <a:solidFill>
                  <a:srgbClr val="055E32"/>
                </a:solidFill>
                <a:ea typeface="Open Sans" panose="020B0606030504020204" pitchFamily="34" charset="0"/>
                <a:cs typeface="Open Sans" panose="020B0606030504020204" pitchFamily="34" charset="0"/>
              </a:rPr>
              <a:t>District and use regulations – Jan 31, 2023</a:t>
            </a:r>
          </a:p>
          <a:p>
            <a:pPr marL="1143000" lvl="1" indent="-342900">
              <a:lnSpc>
                <a:spcPct val="100000"/>
              </a:lnSpc>
              <a:spcBef>
                <a:spcPts val="600"/>
              </a:spcBef>
              <a:buFont typeface="Wingdings" panose="05000000000000000000" pitchFamily="2" charset="2"/>
              <a:buChar char="ü"/>
            </a:pPr>
            <a:r>
              <a:rPr lang="en-US" sz="2000" i="1" dirty="0">
                <a:solidFill>
                  <a:srgbClr val="055E32"/>
                </a:solidFill>
                <a:ea typeface="Open Sans" panose="020B0606030504020204" pitchFamily="34" charset="0"/>
                <a:cs typeface="Open Sans" panose="020B0606030504020204" pitchFamily="34" charset="0"/>
              </a:rPr>
              <a:t>Citywide standards – March 20, 2023</a:t>
            </a:r>
          </a:p>
          <a:p>
            <a:pPr marL="1143000" lvl="1" indent="-342900">
              <a:lnSpc>
                <a:spcPct val="100000"/>
              </a:lnSpc>
              <a:spcBef>
                <a:spcPts val="600"/>
              </a:spcBef>
              <a:buFont typeface="Wingdings" panose="05000000000000000000" pitchFamily="2" charset="2"/>
              <a:buChar char="ü"/>
            </a:pPr>
            <a:r>
              <a:rPr lang="en-US" sz="2000" i="1" dirty="0">
                <a:solidFill>
                  <a:srgbClr val="055E32"/>
                </a:solidFill>
                <a:ea typeface="Open Sans" panose="020B0606030504020204" pitchFamily="34" charset="0"/>
                <a:cs typeface="Open Sans" panose="020B0606030504020204" pitchFamily="34" charset="0"/>
              </a:rPr>
              <a:t>CMX District follow-up &amp; Administrative provisions – April 24, 2023</a:t>
            </a:r>
          </a:p>
          <a:p>
            <a:pPr marL="914400" lvl="1" indent="-571500">
              <a:lnSpc>
                <a:spcPct val="140000"/>
              </a:lnSpc>
              <a:spcBef>
                <a:spcPts val="600"/>
              </a:spcBef>
              <a:buClr>
                <a:srgbClr val="055E32"/>
              </a:buClr>
              <a:buSzPct val="110000"/>
              <a:buFont typeface="Wingdings 2" panose="05020102010507070707" pitchFamily="18" charset="2"/>
              <a:buChar char=""/>
            </a:pPr>
            <a:r>
              <a:rPr lang="en-US" dirty="0">
                <a:ea typeface="Open Sans" panose="020B0606030504020204" pitchFamily="34" charset="0"/>
                <a:cs typeface="Calibri" panose="020F0502020204030204" pitchFamily="34" charset="0"/>
              </a:rPr>
              <a:t>Draft Zoning Code and Map – Released Dec 1, 2024</a:t>
            </a:r>
          </a:p>
          <a:p>
            <a:pPr marL="914400">
              <a:lnSpc>
                <a:spcPct val="100000"/>
              </a:lnSpc>
              <a:spcBef>
                <a:spcPts val="600"/>
              </a:spcBef>
              <a:buFont typeface="Wingdings" panose="05000000000000000000" pitchFamily="2" charset="2"/>
              <a:buChar char="q"/>
            </a:pPr>
            <a:r>
              <a:rPr lang="en-US" sz="2400" b="1" dirty="0">
                <a:latin typeface="+mn-lt"/>
              </a:rPr>
              <a:t>Hearings and adoption</a:t>
            </a:r>
          </a:p>
        </p:txBody>
      </p:sp>
      <p:sp>
        <p:nvSpPr>
          <p:cNvPr id="5" name="Google Shape;139;p17">
            <a:extLst>
              <a:ext uri="{FF2B5EF4-FFF2-40B4-BE49-F238E27FC236}">
                <a16:creationId xmlns:a16="http://schemas.microsoft.com/office/drawing/2014/main" id="{90310A47-3711-4308-A9C6-E9B5F7CFCD54}"/>
              </a:ext>
            </a:extLst>
          </p:cNvPr>
          <p:cNvSpPr/>
          <p:nvPr/>
        </p:nvSpPr>
        <p:spPr>
          <a:xfrm>
            <a:off x="838200" y="5545586"/>
            <a:ext cx="3958937" cy="581908"/>
          </a:xfrm>
          <a:prstGeom prst="ellipse">
            <a:avLst/>
          </a:prstGeom>
          <a:noFill/>
          <a:ln w="158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4B4E1ED6-B3A1-4C81-84CA-79415AEB45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86945" y="1704092"/>
            <a:ext cx="2473062" cy="3200433"/>
          </a:xfrm>
          <a:prstGeom prst="rect">
            <a:avLst/>
          </a:prstGeom>
          <a:ln>
            <a:solidFill>
              <a:schemeClr val="bg1">
                <a:lumMod val="75000"/>
              </a:schemeClr>
            </a:solidFill>
          </a:ln>
        </p:spPr>
      </p:pic>
    </p:spTree>
    <p:extLst>
      <p:ext uri="{BB962C8B-B14F-4D97-AF65-F5344CB8AC3E}">
        <p14:creationId xmlns:p14="http://schemas.microsoft.com/office/powerpoint/2010/main" val="107804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Public Review Package Components</a:t>
            </a:r>
          </a:p>
        </p:txBody>
      </p:sp>
      <p:sp>
        <p:nvSpPr>
          <p:cNvPr id="2" name="Rectangle 1">
            <a:extLst>
              <a:ext uri="{FF2B5EF4-FFF2-40B4-BE49-F238E27FC236}">
                <a16:creationId xmlns:a16="http://schemas.microsoft.com/office/drawing/2014/main" id="{8EC05358-A1E7-444B-D9C8-6509EED15007}"/>
              </a:ext>
            </a:extLst>
          </p:cNvPr>
          <p:cNvSpPr/>
          <p:nvPr/>
        </p:nvSpPr>
        <p:spPr>
          <a:xfrm>
            <a:off x="0" y="1374438"/>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3" y="1487234"/>
            <a:ext cx="8413935" cy="4686912"/>
          </a:xfrm>
        </p:spPr>
        <p:txBody>
          <a:bodyPr>
            <a:noAutofit/>
          </a:bodyPr>
          <a:lstStyle/>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Zoning Code</a:t>
            </a:r>
          </a:p>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Zoning Map</a:t>
            </a:r>
          </a:p>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Associated Municipal Code Amendments</a:t>
            </a:r>
          </a:p>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General Plan Amendments</a:t>
            </a:r>
          </a:p>
          <a:p>
            <a:pPr marL="571500" lvl="1" indent="-342900">
              <a:lnSpc>
                <a:spcPct val="100000"/>
              </a:lnSpc>
              <a:spcBef>
                <a:spcPts val="600"/>
              </a:spcBef>
              <a:spcAft>
                <a:spcPts val="600"/>
              </a:spcAft>
            </a:pPr>
            <a:endParaRPr lang="en-US" b="1" dirty="0">
              <a:solidFill>
                <a:srgbClr val="055E32"/>
              </a:solidFill>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25983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p:txBody>
          <a:bodyPr/>
          <a:lstStyle/>
          <a:p>
            <a:pPr algn="ctr"/>
            <a:r>
              <a:rPr lang="en-US" dirty="0">
                <a:latin typeface="Arial Black" panose="020B0A04020102020204" pitchFamily="34" charset="0"/>
              </a:rPr>
              <a:t>Zoning Code</a:t>
            </a:r>
          </a:p>
        </p:txBody>
      </p:sp>
    </p:spTree>
    <p:extLst>
      <p:ext uri="{BB962C8B-B14F-4D97-AF65-F5344CB8AC3E}">
        <p14:creationId xmlns:p14="http://schemas.microsoft.com/office/powerpoint/2010/main" val="3370193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4590080"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Organized into five divisions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Division I: Introductory Provisions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II: District Regulations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III: Citywide Regulations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IV: Administration and Permits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V: Terms and Definitions</a:t>
            </a:r>
          </a:p>
          <a:p>
            <a:pPr marL="914400" lvl="2">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23AA8667-AE24-310C-B044-8E981BB30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169" y="1638816"/>
            <a:ext cx="3309129" cy="4281055"/>
          </a:xfrm>
          <a:prstGeom prst="rect">
            <a:avLst/>
          </a:prstGeom>
          <a:ln>
            <a:solidFill>
              <a:schemeClr val="bg1">
                <a:lumMod val="50000"/>
              </a:schemeClr>
            </a:solidFill>
          </a:ln>
        </p:spPr>
      </p:pic>
      <p:pic>
        <p:nvPicPr>
          <p:cNvPr id="8" name="Picture 7">
            <a:extLst>
              <a:ext uri="{FF2B5EF4-FFF2-40B4-BE49-F238E27FC236}">
                <a16:creationId xmlns:a16="http://schemas.microsoft.com/office/drawing/2014/main" id="{51BEB217-C5AE-7D35-6576-32180F2ED5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6515" y="1638816"/>
            <a:ext cx="3309129" cy="4281055"/>
          </a:xfrm>
          <a:prstGeom prst="rect">
            <a:avLst/>
          </a:prstGeom>
          <a:ln>
            <a:solidFill>
              <a:schemeClr val="bg1">
                <a:lumMod val="50000"/>
              </a:schemeClr>
            </a:solidFill>
          </a:ln>
        </p:spPr>
      </p:pic>
    </p:spTree>
    <p:extLst>
      <p:ext uri="{BB962C8B-B14F-4D97-AF65-F5344CB8AC3E}">
        <p14:creationId xmlns:p14="http://schemas.microsoft.com/office/powerpoint/2010/main" val="232534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 Introductory Provisions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Establishes the overall purposes of the zoning code text and zoning map and the general rules that govern their applicability and use</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Rules of Measurement reviewed in Study Session #2</a:t>
            </a:r>
          </a:p>
          <a:p>
            <a:pPr marL="914400" lvl="2">
              <a:lnSpc>
                <a:spcPct val="100000"/>
              </a:lnSpc>
              <a:spcBef>
                <a:spcPts val="600"/>
              </a:spcBef>
            </a:pPr>
            <a:r>
              <a:rPr lang="en-US" dirty="0">
                <a:ea typeface="Open Sans" panose="020B0606030504020204" pitchFamily="34" charset="0"/>
                <a:cs typeface="Open Sans" panose="020B0606030504020204" pitchFamily="34" charset="0"/>
              </a:rPr>
              <a:t>Revisions include clarification edits and edits for consistency with other revised sections of the draft regulations</a:t>
            </a:r>
          </a:p>
          <a:p>
            <a:pPr marL="914400" lvl="2">
              <a:lnSpc>
                <a:spcPct val="100000"/>
              </a:lnSpc>
              <a:spcBef>
                <a:spcPts val="600"/>
              </a:spcBef>
            </a:pPr>
            <a:r>
              <a:rPr lang="en-US" dirty="0">
                <a:ea typeface="Open Sans" panose="020B0606030504020204" pitchFamily="34" charset="0"/>
                <a:cs typeface="Open Sans" panose="020B0606030504020204" pitchFamily="34" charset="0"/>
              </a:rPr>
              <a:t>Inclusion of provisions for determining ‘Yards’, which were missing from the earlier draft</a:t>
            </a:r>
          </a:p>
          <a:p>
            <a:pPr marL="457200" lvl="1">
              <a:lnSpc>
                <a:spcPct val="100000"/>
              </a:lnSpc>
              <a:spcBef>
                <a:spcPts val="600"/>
              </a:spcBef>
              <a:spcAft>
                <a:spcPts val="600"/>
              </a:spcAft>
            </a:pPr>
            <a:endParaRPr lang="en-US" sz="20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16936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3229" y="1363287"/>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 District Regulations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Zoning district-specific development standards; which land uses are permitted, conditionally permitted, or prohibited in each district; and if special requirements apply</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Preliminary draft reviewed in Study Session #1 and Study Session #3 (CMX)</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Revisions made for clarification and consistency and in response to study session discussion or other input received. Notable revisions include:</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Inclusion of Campus Mixed Use (CAMX) as a base zoning district and application of Specific Plan Districts as overlay districts rather than base zoning districts</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Refinements to use allowances for alignment with General Plan vision, including allowance for automotive related uses in mixed use areas elevated to Planning Commission level Use Permit to address potentially conflicting uses in mixed use areas</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Clarification that existing single family dwellings are allowed to remain in Downtown Mixed Use District; new single family dwellings are not allowed</a:t>
            </a: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r>
              <a:rPr lang="en-US" sz="1400" dirty="0">
                <a:ea typeface="Open Sans" panose="020B0606030504020204" pitchFamily="34" charset="0"/>
                <a:cs typeface="Open Sans" panose="020B0606030504020204" pitchFamily="34" charset="0"/>
              </a:rPr>
              <a:t> b </a:t>
            </a:r>
          </a:p>
        </p:txBody>
      </p:sp>
    </p:spTree>
    <p:extLst>
      <p:ext uri="{BB962C8B-B14F-4D97-AF65-F5344CB8AC3E}">
        <p14:creationId xmlns:p14="http://schemas.microsoft.com/office/powerpoint/2010/main" val="4101584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 District Regulations, continued</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Notable revisions, continued:</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Added North Jackson St and West A St to the list of streets where residential uses prohibited on the ground floor to increase pedestrian activity to the ground floor of the downtown, consistent with the General Plan </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Clarified amount of site frontage required to be occupied by a commercial use or common areas of residential development in order to meet the ‘active frontage’ requirement</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Added a clause that certificate of occupancy not be issued for a mixed use project until both residential and non residential uses are ready to issue concurrently to ensure both types of uses are developed</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Removed Broadcasting studios as an allowable use in Industrial Districts per study session comments </a:t>
            </a:r>
          </a:p>
          <a:p>
            <a:pPr marL="457200" lvl="1">
              <a:lnSpc>
                <a:spcPct val="100000"/>
              </a:lnSpc>
              <a:spcBef>
                <a:spcPts val="600"/>
              </a:spcBef>
              <a:spcAft>
                <a:spcPts val="600"/>
              </a:spcAft>
            </a:pPr>
            <a:endParaRPr lang="en-US" sz="20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82707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0" y="1487233"/>
            <a:ext cx="12192000" cy="5096559"/>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III: Citywide Regulations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Standards that apply to all or some zoning districts throughout the City</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reviewed in Study Session #1 (Standards for Specific Uses) and Study Session #2</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Revisions made for clarification and consistency and in response to study session discussion or other input received. Notable revisions include:</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Clarified applicability of what are considered detached or attached accessory structures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Clarified that dense hedges outside of required front or street side setbacks are not subject to fence height limits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Removed the 3 ft setback from property lines for mechanical equipment for pools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Removal of standards for site distance already covered in the City’s Engineering and Design Standards </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Replacement of draft landscaping provisions related to water conservation with applicable cross-reference </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Clarification of parking location limitations in low density residential districts to ensure visibility at driveways entrances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Adjust threshold for warehousing, storage, freight/trucking/distribution facilities (&gt;150,000 sq ft) where a minimum economic impact benefits shall be provided. Smaller facilities (50,000-150,000 sq ft) subject to requirement in conditions of approval</a:t>
            </a: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98684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IV: Administration and Permits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Provisions for the administration of the Zoning Code</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Conveys who is responsible for making decisions on zoning applications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Presents permit approval process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Updated provisions intended to:</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Clarify decision makers and review procedures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Maintain the bulk of existing provisions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reviewed in Study Session #3</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Revisions include requirement for design review of exterior alterations of existing structures with 12 or more residential units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Provisions for Development Agreements adopted January 17, 2023 carried forward</a:t>
            </a:r>
            <a:endParaRPr lang="en-US" sz="2000"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0356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V: Terms and Definitions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Definitions of the land uses regulated by the Zoning Code (Use Classifications) and commonly used terms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Use Classifications reviewed in Study Session #1</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Revisions include clarification edits and edits for consistency with other revised sections of the draft regulations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Broadcast studios incorporated into broader ‘office’ category</a:t>
            </a: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35162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p:txBody>
          <a:bodyPr/>
          <a:lstStyle/>
          <a:p>
            <a:pPr algn="ctr"/>
            <a:r>
              <a:rPr lang="en-US" dirty="0">
                <a:latin typeface="Arial Black" panose="020B0A04020102020204" pitchFamily="34" charset="0"/>
              </a:rPr>
              <a:t>Zoning Map</a:t>
            </a:r>
          </a:p>
        </p:txBody>
      </p:sp>
    </p:spTree>
    <p:extLst>
      <p:ext uri="{BB962C8B-B14F-4D97-AF65-F5344CB8AC3E}">
        <p14:creationId xmlns:p14="http://schemas.microsoft.com/office/powerpoint/2010/main" val="317915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Map</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31897" y="1475202"/>
            <a:ext cx="6546997"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Objective of the Zoning Map Update</a:t>
            </a:r>
          </a:p>
          <a:p>
            <a:pPr marL="457200" lvl="1">
              <a:lnSpc>
                <a:spcPct val="120000"/>
              </a:lnSpc>
              <a:spcBef>
                <a:spcPts val="0"/>
              </a:spcBef>
            </a:pPr>
            <a:r>
              <a:rPr lang="en-US" dirty="0">
                <a:ea typeface="Open Sans" panose="020B0606030504020204" pitchFamily="34" charset="0"/>
                <a:cs typeface="Open Sans" panose="020B0606030504020204" pitchFamily="34" charset="0"/>
              </a:rPr>
              <a:t>Implement General Plan Land Use Designations</a:t>
            </a:r>
          </a:p>
          <a:p>
            <a:pPr marL="914400" lvl="2">
              <a:lnSpc>
                <a:spcPct val="120000"/>
              </a:lnSpc>
              <a:spcBef>
                <a:spcPts val="0"/>
              </a:spcBef>
            </a:pPr>
            <a:r>
              <a:rPr lang="en-US" dirty="0">
                <a:ea typeface="Open Sans" panose="020B0606030504020204" pitchFamily="34" charset="0"/>
                <a:cs typeface="Open Sans" panose="020B0606030504020204" pitchFamily="34" charset="0"/>
              </a:rPr>
              <a:t>Add new Zoning Districts for new General Plan Land Use Designations</a:t>
            </a:r>
          </a:p>
          <a:p>
            <a:pPr marL="914400" lvl="2">
              <a:lnSpc>
                <a:spcPct val="120000"/>
              </a:lnSpc>
              <a:spcBef>
                <a:spcPts val="0"/>
              </a:spcBef>
            </a:pPr>
            <a:r>
              <a:rPr lang="en-US" dirty="0">
                <a:ea typeface="Open Sans" panose="020B0606030504020204" pitchFamily="34" charset="0"/>
                <a:cs typeface="Open Sans" panose="020B0606030504020204" pitchFamily="34" charset="0"/>
              </a:rPr>
              <a:t>Remove Zoning Districts related to obsolete General Plan Land Use Designations</a:t>
            </a:r>
          </a:p>
          <a:p>
            <a:pPr marL="457200" lvl="1">
              <a:lnSpc>
                <a:spcPct val="120000"/>
              </a:lnSpc>
              <a:spcBef>
                <a:spcPts val="0"/>
              </a:spcBef>
            </a:pPr>
            <a:endParaRPr lang="en-US" dirty="0">
              <a:ea typeface="Open Sans" panose="020B0606030504020204" pitchFamily="34" charset="0"/>
              <a:cs typeface="Open Sans" panose="020B0606030504020204" pitchFamily="34" charset="0"/>
            </a:endParaRPr>
          </a:p>
          <a:p>
            <a:pPr marL="457200" lvl="1">
              <a:lnSpc>
                <a:spcPct val="120000"/>
              </a:lnSpc>
              <a:spcBef>
                <a:spcPts val="0"/>
              </a:spcBef>
            </a:pPr>
            <a:r>
              <a:rPr lang="en-US" dirty="0">
                <a:ea typeface="Open Sans" panose="020B0606030504020204" pitchFamily="34" charset="0"/>
                <a:cs typeface="Open Sans" panose="020B0606030504020204" pitchFamily="34" charset="0"/>
              </a:rPr>
              <a:t>Make zoning easier to use and understand</a:t>
            </a:r>
          </a:p>
          <a:p>
            <a:pPr marL="914400" lvl="2">
              <a:lnSpc>
                <a:spcPct val="120000"/>
              </a:lnSpc>
              <a:spcBef>
                <a:spcPts val="0"/>
              </a:spcBef>
            </a:pPr>
            <a:r>
              <a:rPr lang="en-US" dirty="0">
                <a:ea typeface="Open Sans" panose="020B0606030504020204" pitchFamily="34" charset="0"/>
                <a:cs typeface="Open Sans" panose="020B0606030504020204" pitchFamily="34" charset="0"/>
              </a:rPr>
              <a:t>Reduce the overall number of Zoning Districts</a:t>
            </a:r>
          </a:p>
          <a:p>
            <a:pPr marL="914400" lvl="2">
              <a:lnSpc>
                <a:spcPct val="120000"/>
              </a:lnSpc>
              <a:spcBef>
                <a:spcPts val="0"/>
              </a:spcBef>
            </a:pPr>
            <a:r>
              <a:rPr lang="en-US" dirty="0">
                <a:ea typeface="Open Sans" panose="020B0606030504020204" pitchFamily="34" charset="0"/>
                <a:cs typeface="Open Sans" panose="020B0606030504020204" pitchFamily="34" charset="0"/>
              </a:rPr>
              <a:t>Consolidate similar Districts</a:t>
            </a:r>
          </a:p>
          <a:p>
            <a:pPr marL="457200" lvl="1">
              <a:lnSpc>
                <a:spcPct val="100000"/>
              </a:lnSpc>
              <a:spcBef>
                <a:spcPts val="600"/>
              </a:spcBef>
              <a:spcAft>
                <a:spcPts val="600"/>
              </a:spcAft>
            </a:pPr>
            <a:endParaRPr lang="en-US" dirty="0">
              <a:ea typeface="Open Sans" panose="020B0606030504020204" pitchFamily="34" charset="0"/>
              <a:cs typeface="Open Sans" panose="020B0606030504020204" pitchFamily="34" charset="0"/>
            </a:endParaRPr>
          </a:p>
        </p:txBody>
      </p:sp>
      <p:graphicFrame>
        <p:nvGraphicFramePr>
          <p:cNvPr id="6" name="Table 5">
            <a:extLst>
              <a:ext uri="{FF2B5EF4-FFF2-40B4-BE49-F238E27FC236}">
                <a16:creationId xmlns:a16="http://schemas.microsoft.com/office/drawing/2014/main" id="{09D77E4E-D726-37EC-2A2D-04D40BDAD3D6}"/>
              </a:ext>
            </a:extLst>
          </p:cNvPr>
          <p:cNvGraphicFramePr>
            <a:graphicFrameLocks noGrp="1"/>
          </p:cNvGraphicFramePr>
          <p:nvPr>
            <p:extLst>
              <p:ext uri="{D42A27DB-BD31-4B8C-83A1-F6EECF244321}">
                <p14:modId xmlns:p14="http://schemas.microsoft.com/office/powerpoint/2010/main" val="652105985"/>
              </p:ext>
            </p:extLst>
          </p:nvPr>
        </p:nvGraphicFramePr>
        <p:xfrm>
          <a:off x="6515100" y="1366918"/>
          <a:ext cx="5484839" cy="4686915"/>
        </p:xfrm>
        <a:graphic>
          <a:graphicData uri="http://schemas.openxmlformats.org/drawingml/2006/table">
            <a:tbl>
              <a:tblPr firstRow="1" firstCol="1"/>
              <a:tblGrid>
                <a:gridCol w="2248785">
                  <a:extLst>
                    <a:ext uri="{9D8B030D-6E8A-4147-A177-3AD203B41FA5}">
                      <a16:colId xmlns:a16="http://schemas.microsoft.com/office/drawing/2014/main" val="56415371"/>
                    </a:ext>
                  </a:extLst>
                </a:gridCol>
                <a:gridCol w="3236054">
                  <a:extLst>
                    <a:ext uri="{9D8B030D-6E8A-4147-A177-3AD203B41FA5}">
                      <a16:colId xmlns:a16="http://schemas.microsoft.com/office/drawing/2014/main" val="1435619215"/>
                    </a:ext>
                  </a:extLst>
                </a:gridCol>
              </a:tblGrid>
              <a:tr h="254046">
                <a:tc>
                  <a:txBody>
                    <a:bodyPr/>
                    <a:lstStyle/>
                    <a:p>
                      <a:pPr marL="0" marR="0">
                        <a:lnSpc>
                          <a:spcPct val="120000"/>
                        </a:lnSpc>
                        <a:spcBef>
                          <a:spcPts val="300"/>
                        </a:spcBef>
                        <a:spcAft>
                          <a:spcPts val="300"/>
                        </a:spcAft>
                      </a:pPr>
                      <a:r>
                        <a:rPr lang="en-US" sz="900" i="1" dirty="0">
                          <a:solidFill>
                            <a:srgbClr val="000000"/>
                          </a:solidFill>
                          <a:effectLst/>
                          <a:latin typeface="Gill Sans Nova" panose="020B0602020104020203" pitchFamily="34" charset="0"/>
                          <a:ea typeface="Times New Roman" panose="02020603050405020304" pitchFamily="18" charset="0"/>
                          <a:cs typeface="Open Sans" panose="020B0606030504020204" pitchFamily="34" charset="0"/>
                        </a:rPr>
                        <a:t>General Plan 2040 Land Use Designation</a:t>
                      </a:r>
                      <a:endParaRPr lang="en-US" sz="900" i="1" dirty="0">
                        <a:effectLst/>
                        <a:latin typeface="Gill Sans Nova" panose="020B0602020104020203" pitchFamily="34" charset="0"/>
                        <a:ea typeface="Times New Roman" panose="02020603050405020304" pitchFamily="18" charset="0"/>
                        <a:cs typeface="Open Sans" panose="020B0606030504020204" pitchFamily="34" charset="0"/>
                      </a:endParaRP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BDBE84"/>
                    </a:solidFill>
                  </a:tcPr>
                </a:tc>
                <a:tc>
                  <a:txBody>
                    <a:bodyPr/>
                    <a:lstStyle/>
                    <a:p>
                      <a:pPr marL="0" marR="0">
                        <a:lnSpc>
                          <a:spcPct val="120000"/>
                        </a:lnSpc>
                        <a:spcBef>
                          <a:spcPts val="300"/>
                        </a:spcBef>
                        <a:spcAft>
                          <a:spcPts val="300"/>
                        </a:spcAft>
                      </a:pPr>
                      <a:r>
                        <a:rPr lang="en-US" sz="900" i="1" dirty="0">
                          <a:solidFill>
                            <a:srgbClr val="000000"/>
                          </a:solidFill>
                          <a:effectLst/>
                          <a:latin typeface="Gill Sans Nova" panose="020B0602020104020203" pitchFamily="34" charset="0"/>
                          <a:ea typeface="Times New Roman" panose="02020603050405020304" pitchFamily="18" charset="0"/>
                          <a:cs typeface="Open Sans" panose="020B0606030504020204" pitchFamily="34" charset="0"/>
                        </a:rPr>
                        <a:t>Proposed Zoning District</a:t>
                      </a:r>
                      <a:endParaRPr lang="en-US" sz="900" i="1" dirty="0">
                        <a:effectLst/>
                        <a:latin typeface="Gill Sans Nova" panose="020B0602020104020203" pitchFamily="34" charset="0"/>
                        <a:ea typeface="Times New Roman" panose="02020603050405020304" pitchFamily="18" charset="0"/>
                        <a:cs typeface="Open Sans" panose="020B0606030504020204" pitchFamily="34" charset="0"/>
                      </a:endParaRP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BDBE84"/>
                    </a:solidFill>
                  </a:tcPr>
                </a:tc>
                <a:extLst>
                  <a:ext uri="{0D108BD9-81ED-4DB2-BD59-A6C34878D82A}">
                    <a16:rowId xmlns:a16="http://schemas.microsoft.com/office/drawing/2014/main" val="698152280"/>
                  </a:ext>
                </a:extLst>
              </a:tr>
              <a:tr h="224894">
                <a:tc gridSpan="2">
                  <a:txBody>
                    <a:bodyPr/>
                    <a:lstStyle/>
                    <a:p>
                      <a:pPr marL="0" marR="0">
                        <a:spcBef>
                          <a:spcPts val="300"/>
                        </a:spcBef>
                        <a:spcAft>
                          <a:spcPts val="300"/>
                        </a:spcAft>
                      </a:pPr>
                      <a:r>
                        <a:rPr lang="en-US" sz="900" b="1">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Residential Districts</a:t>
                      </a:r>
                      <a:endParaRPr lang="en-US" sz="900" b="1">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1830645388"/>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Low Density Residential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Residential Low Density (RL)</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4161874307"/>
                  </a:ext>
                </a:extLst>
              </a:tr>
              <a:tr h="298767">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Medium Density Residential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Residential Medium Density (RM)</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783981513"/>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Commercial and Mixed-Use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1172311112"/>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Corridor Mixed Use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Corridor Mixed Use (CMX)</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603429789"/>
                  </a:ext>
                </a:extLst>
              </a:tr>
              <a:tr h="310904">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Downtown Mixed Use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Downtown Mixed Use (DMX)</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554297698"/>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Campus Mixed Use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Campus Mixed Use (CAMX)</a:t>
                      </a:r>
                      <a:endParaRPr lang="en-US" sz="900" dirty="0">
                        <a:effectLst/>
                        <a:latin typeface="Gill Sans Nova" panose="020B0602020104020203" pitchFamily="34" charset="0"/>
                        <a:ea typeface="Times New Roman" panose="02020603050405020304" pitchFamily="18" charset="0"/>
                        <a:cs typeface="GillSans"/>
                      </a:endParaRP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714361924"/>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Neighborhood Commercial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Neighborhood Commercial (CN)</a:t>
                      </a:r>
                      <a:endParaRPr lang="en-US" sz="900" dirty="0">
                        <a:effectLst/>
                        <a:latin typeface="Gill Sans Nova" panose="020B0602020104020203" pitchFamily="34" charset="0"/>
                        <a:ea typeface="Times New Roman" panose="02020603050405020304" pitchFamily="18" charset="0"/>
                        <a:cs typeface="GillSans"/>
                      </a:endParaRP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793692686"/>
                  </a:ext>
                </a:extLst>
              </a:tr>
              <a:tr h="224894">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Regional Commercial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Regional Commercial (CR)</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2869525"/>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Service Commercial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Service Commercial (CS)</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146887636"/>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Industrial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1947816185"/>
                  </a:ext>
                </a:extLst>
              </a:tr>
              <a:tr h="224894">
                <a:tc rowSpan="2">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Industrial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Light Industrial (IL)</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921836823"/>
                  </a:ext>
                </a:extLst>
              </a:tr>
              <a:tr h="224894">
                <a:tc vMerge="1">
                  <a:txBody>
                    <a:bodyPr/>
                    <a:lstStyle/>
                    <a:p>
                      <a:endParaRPr lang="en-US"/>
                    </a:p>
                  </a:txBody>
                  <a:tcPr/>
                </a:tc>
                <a:tc>
                  <a:txBody>
                    <a:bodyPr/>
                    <a:lstStyle/>
                    <a:p>
                      <a:r>
                        <a:rPr lang="en-US" sz="900" dirty="0">
                          <a:effectLst/>
                          <a:latin typeface="Gill Sans Nova" panose="020B0602020104020203" pitchFamily="34" charset="0"/>
                          <a:ea typeface="Times New Roman" panose="02020603050405020304" pitchFamily="18" charset="0"/>
                          <a:cs typeface="GillSans"/>
                        </a:rPr>
                        <a:t>General Industrial (IG)</a:t>
                      </a:r>
                      <a:endParaRPr lang="en-US" dirty="0"/>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692235696"/>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Public and Semi-Public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2132082282"/>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Public Facilities</a:t>
                      </a:r>
                    </a:p>
                  </a:txBody>
                  <a:tcPr marL="18415" marR="1841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Public Facilities (PF)</a:t>
                      </a:r>
                    </a:p>
                  </a:txBody>
                  <a:tcPr marL="18415" marR="18415" marT="0" marB="0" anchor="ctr">
                    <a:lnL w="12700" cap="flat" cmpd="sng" algn="ctr">
                      <a:noFill/>
                      <a:prstDash val="solid"/>
                      <a:round/>
                      <a:headEnd type="none" w="med" len="med"/>
                      <a:tailEnd type="none" w="med" len="med"/>
                    </a:lnL>
                    <a:lnR>
                      <a:noFill/>
                    </a:lnR>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0479632"/>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Parks</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Parks and Recreation (PR)</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362120686"/>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Specific Plan Overlay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3143446999"/>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Multiple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Northeast Quadrant Specific Plan Overlay District (NE-SP)</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748183405"/>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Multiple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Southwest Dixon Specific Plan Overlay District (SW-SP)</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2513209717"/>
                  </a:ext>
                </a:extLst>
              </a:tr>
            </a:tbl>
          </a:graphicData>
        </a:graphic>
      </p:graphicFrame>
    </p:spTree>
    <p:extLst>
      <p:ext uri="{BB962C8B-B14F-4D97-AF65-F5344CB8AC3E}">
        <p14:creationId xmlns:p14="http://schemas.microsoft.com/office/powerpoint/2010/main" val="2960449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Map</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45260" cy="4686912"/>
          </a:xfrm>
        </p:spPr>
        <p:txBody>
          <a:bodyPr>
            <a:noAutofit/>
          </a:bodyPr>
          <a:lstStyle/>
          <a:p>
            <a:pPr marL="457200" lvl="1">
              <a:lnSpc>
                <a:spcPct val="120000"/>
              </a:lnSpc>
              <a:spcBef>
                <a:spcPts val="0"/>
              </a:spcBef>
            </a:pPr>
            <a:r>
              <a:rPr lang="en-US" dirty="0">
                <a:ea typeface="Open Sans" panose="020B0606030504020204" pitchFamily="34" charset="0"/>
                <a:cs typeface="Open Sans" panose="020B0606030504020204" pitchFamily="34" charset="0"/>
              </a:rPr>
              <a:t>New Zoning Districts to implement new General Plan Land Use Designations</a:t>
            </a:r>
          </a:p>
          <a:p>
            <a:pPr marL="914400" lvl="2">
              <a:lnSpc>
                <a:spcPct val="120000"/>
              </a:lnSpc>
              <a:spcBef>
                <a:spcPts val="0"/>
              </a:spcBef>
            </a:pPr>
            <a:r>
              <a:rPr lang="en-US" dirty="0">
                <a:ea typeface="Open Sans" panose="020B0606030504020204" pitchFamily="34" charset="0"/>
                <a:cs typeface="Open Sans" panose="020B0606030504020204" pitchFamily="34" charset="0"/>
              </a:rPr>
              <a:t>Corridor Mixed Use and Downtown Mixed Use and Campus Mixed Use </a:t>
            </a:r>
          </a:p>
          <a:p>
            <a:pPr marL="457200" lvl="1">
              <a:lnSpc>
                <a:spcPct val="120000"/>
              </a:lnSpc>
              <a:spcBef>
                <a:spcPts val="0"/>
              </a:spcBef>
            </a:pPr>
            <a:r>
              <a:rPr lang="en-US" dirty="0">
                <a:ea typeface="Open Sans" panose="020B0606030504020204" pitchFamily="34" charset="0"/>
                <a:cs typeface="Open Sans" panose="020B0606030504020204" pitchFamily="34" charset="0"/>
              </a:rPr>
              <a:t>Remove obsolete Districts that do not correspond to a General Plan Land Use Designation</a:t>
            </a:r>
          </a:p>
          <a:p>
            <a:pPr marL="914400" lvl="2">
              <a:lnSpc>
                <a:spcPct val="120000"/>
              </a:lnSpc>
              <a:spcBef>
                <a:spcPts val="0"/>
              </a:spcBef>
            </a:pPr>
            <a:r>
              <a:rPr lang="en-US" dirty="0">
                <a:ea typeface="Open Sans" panose="020B0606030504020204" pitchFamily="34" charset="0"/>
                <a:cs typeface="Open Sans" panose="020B0606030504020204" pitchFamily="34" charset="0"/>
              </a:rPr>
              <a:t>Community Commercial (CC), Professional Administrative Office (PAO), Agriculture (AG), Assembly Overlay, and Temporary (T)</a:t>
            </a:r>
          </a:p>
          <a:p>
            <a:pPr marL="457200" lvl="1">
              <a:lnSpc>
                <a:spcPct val="120000"/>
              </a:lnSpc>
              <a:spcBef>
                <a:spcPts val="0"/>
              </a:spcBef>
            </a:pPr>
            <a:r>
              <a:rPr lang="en-US" dirty="0">
                <a:ea typeface="Open Sans" panose="020B0606030504020204" pitchFamily="34" charset="0"/>
                <a:cs typeface="Open Sans" panose="020B0606030504020204" pitchFamily="34" charset="0"/>
              </a:rPr>
              <a:t>Rename Zoning Districts to reflect General Plan terminology (ex. R-1</a:t>
            </a:r>
            <a:r>
              <a:rPr lang="en-US" sz="2400" spc="-100" dirty="0">
                <a:solidFill>
                  <a:schemeClr val="tx1"/>
                </a:solidFill>
                <a:ea typeface="Open Sans" panose="020B0606030504020204" pitchFamily="34" charset="0"/>
                <a:cs typeface="Open Sans" panose="020B0606030504020204" pitchFamily="34" charset="0"/>
                <a:sym typeface="Wingdings" panose="05000000000000000000" pitchFamily="2" charset="2"/>
              </a:rPr>
              <a:t>  </a:t>
            </a:r>
            <a:r>
              <a:rPr lang="en-US" dirty="0">
                <a:ea typeface="Open Sans" panose="020B0606030504020204" pitchFamily="34" charset="0"/>
                <a:cs typeface="Open Sans" panose="020B0606030504020204" pitchFamily="34" charset="0"/>
              </a:rPr>
              <a:t>RL)</a:t>
            </a:r>
          </a:p>
          <a:p>
            <a:pPr marL="457200" lvl="1">
              <a:lnSpc>
                <a:spcPct val="120000"/>
              </a:lnSpc>
              <a:spcBef>
                <a:spcPts val="0"/>
              </a:spcBef>
            </a:pPr>
            <a:r>
              <a:rPr lang="en-US" dirty="0">
                <a:ea typeface="Open Sans" panose="020B0606030504020204" pitchFamily="34" charset="0"/>
                <a:cs typeface="Open Sans" panose="020B0606030504020204" pitchFamily="34" charset="0"/>
              </a:rPr>
              <a:t>Consolidate similar Districts (ex. RM-1, RM-2, RM-3, and RM-4)</a:t>
            </a:r>
          </a:p>
          <a:p>
            <a:pPr marL="457200" lvl="1">
              <a:lnSpc>
                <a:spcPct val="120000"/>
              </a:lnSpc>
              <a:spcBef>
                <a:spcPts val="0"/>
              </a:spcBef>
            </a:pPr>
            <a:r>
              <a:rPr lang="en-US" dirty="0">
                <a:ea typeface="Open Sans" panose="020B0606030504020204" pitchFamily="34" charset="0"/>
                <a:cs typeface="Open Sans" panose="020B0606030504020204" pitchFamily="34" charset="0"/>
              </a:rPr>
              <a:t>Include Planned Development (PD) Overlay as second map sheet</a:t>
            </a:r>
          </a:p>
          <a:p>
            <a:pPr marL="914400" lvl="2">
              <a:lnSpc>
                <a:spcPct val="120000"/>
              </a:lnSpc>
              <a:spcBef>
                <a:spcPts val="0"/>
              </a:spcBef>
            </a:pPr>
            <a:r>
              <a:rPr lang="en-US" dirty="0">
                <a:ea typeface="Open Sans" panose="020B0606030504020204" pitchFamily="34" charset="0"/>
                <a:cs typeface="Open Sans" panose="020B0606030504020204" pitchFamily="34" charset="0"/>
              </a:rPr>
              <a:t>Combined current duplicative Planned Unit District and Planned Development District</a:t>
            </a:r>
          </a:p>
        </p:txBody>
      </p:sp>
    </p:spTree>
    <p:extLst>
      <p:ext uri="{BB962C8B-B14F-4D97-AF65-F5344CB8AC3E}">
        <p14:creationId xmlns:p14="http://schemas.microsoft.com/office/powerpoint/2010/main" val="663642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4294967295"/>
          </p:nvPr>
        </p:nvSpPr>
        <p:spPr>
          <a:xfrm>
            <a:off x="838200" y="274638"/>
            <a:ext cx="11353800" cy="703262"/>
          </a:xfrm>
        </p:spPr>
        <p:txBody>
          <a:bodyPr>
            <a:normAutofit/>
          </a:bodyPr>
          <a:lstStyle/>
          <a:p>
            <a:r>
              <a:rPr lang="en-US" dirty="0"/>
              <a:t>Zoning Map</a:t>
            </a:r>
          </a:p>
        </p:txBody>
      </p:sp>
      <p:pic>
        <p:nvPicPr>
          <p:cNvPr id="6" name="Content Placeholder 5">
            <a:extLst>
              <a:ext uri="{FF2B5EF4-FFF2-40B4-BE49-F238E27FC236}">
                <a16:creationId xmlns:a16="http://schemas.microsoft.com/office/drawing/2014/main" id="{F2FD64BA-A924-920C-F1E8-56DD2051A084}"/>
              </a:ext>
            </a:extLst>
          </p:cNvPr>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t="2642" b="2642"/>
          <a:stretch/>
        </p:blipFill>
        <p:spPr>
          <a:xfrm>
            <a:off x="666008" y="0"/>
            <a:ext cx="10859984" cy="6858000"/>
          </a:xfrm>
        </p:spPr>
      </p:pic>
    </p:spTree>
    <p:extLst>
      <p:ext uri="{BB962C8B-B14F-4D97-AF65-F5344CB8AC3E}">
        <p14:creationId xmlns:p14="http://schemas.microsoft.com/office/powerpoint/2010/main" val="980287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FA8B9-4319-CB3F-A64F-118B10B721DB}"/>
              </a:ext>
            </a:extLst>
          </p:cNvPr>
          <p:cNvPicPr>
            <a:picLocks noChangeAspect="1"/>
          </p:cNvPicPr>
          <p:nvPr/>
        </p:nvPicPr>
        <p:blipFill rotWithShape="1">
          <a:blip r:embed="rId3">
            <a:extLst>
              <a:ext uri="{28A0092B-C50C-407E-A947-70E740481C1C}">
                <a14:useLocalDpi xmlns:a14="http://schemas.microsoft.com/office/drawing/2010/main" val="0"/>
              </a:ext>
            </a:extLst>
          </a:blip>
          <a:srcRect t="2597" b="2858"/>
          <a:stretch/>
        </p:blipFill>
        <p:spPr>
          <a:xfrm>
            <a:off x="655759" y="0"/>
            <a:ext cx="10880481" cy="6858000"/>
          </a:xfrm>
          <a:prstGeom prst="rect">
            <a:avLst/>
          </a:prstGeom>
        </p:spPr>
      </p:pic>
    </p:spTree>
    <p:extLst>
      <p:ext uri="{BB962C8B-B14F-4D97-AF65-F5344CB8AC3E}">
        <p14:creationId xmlns:p14="http://schemas.microsoft.com/office/powerpoint/2010/main" val="3101099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Map</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637308" y="1670227"/>
            <a:ext cx="11050257" cy="4913566"/>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Reclassification (5,400 parcels) </a:t>
            </a:r>
          </a:p>
          <a:p>
            <a:pPr marL="457200" lvl="1">
              <a:lnSpc>
                <a:spcPct val="120000"/>
              </a:lnSpc>
              <a:spcBef>
                <a:spcPts val="0"/>
              </a:spcBef>
            </a:pPr>
            <a:r>
              <a:rPr lang="en-US" dirty="0">
                <a:ea typeface="Open Sans" panose="020B0606030504020204" pitchFamily="34" charset="0"/>
                <a:cs typeface="Open Sans" panose="020B0606030504020204" pitchFamily="34" charset="0"/>
              </a:rPr>
              <a:t>Parcels whose existing zoning matches the corresponding General Plan land use designation (ex. R-1 current zoning, RL General Plan designation, ‘reclassified’ to RL zoning)</a:t>
            </a:r>
          </a:p>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Rezoning (731 parcels)</a:t>
            </a:r>
          </a:p>
          <a:p>
            <a:pPr marL="228600" lvl="1" indent="0">
              <a:lnSpc>
                <a:spcPct val="100000"/>
              </a:lnSpc>
              <a:spcBef>
                <a:spcPts val="600"/>
              </a:spcBef>
              <a:spcAft>
                <a:spcPts val="600"/>
              </a:spcAft>
              <a:buNone/>
            </a:pPr>
            <a:endParaRPr lang="en-US" b="1" dirty="0">
              <a:solidFill>
                <a:srgbClr val="055E32"/>
              </a:solidFill>
              <a:ea typeface="Open Sans" panose="020B0606030504020204" pitchFamily="34" charset="0"/>
              <a:cs typeface="Open Sans" panose="020B0606030504020204" pitchFamily="34" charset="0"/>
            </a:endParaRPr>
          </a:p>
          <a:p>
            <a:pPr marL="914400" lvl="2">
              <a:lnSpc>
                <a:spcPct val="120000"/>
              </a:lnSpc>
              <a:spcBef>
                <a:spcPts val="0"/>
              </a:spcBef>
            </a:pPr>
            <a:endParaRPr lang="en-US" dirty="0">
              <a:ea typeface="Open Sans" panose="020B0606030504020204" pitchFamily="34" charset="0"/>
              <a:cs typeface="Open Sans" panose="020B0606030504020204" pitchFamily="34" charset="0"/>
            </a:endParaRPr>
          </a:p>
          <a:p>
            <a:pPr marL="914400" lvl="2">
              <a:lnSpc>
                <a:spcPct val="120000"/>
              </a:lnSpc>
              <a:spcBef>
                <a:spcPts val="0"/>
              </a:spcBef>
            </a:pPr>
            <a:endParaRPr lang="en-US" dirty="0">
              <a:ea typeface="Open Sans" panose="020B0606030504020204" pitchFamily="34" charset="0"/>
              <a:cs typeface="Open Sans" panose="020B0606030504020204" pitchFamily="34" charset="0"/>
            </a:endParaRPr>
          </a:p>
          <a:p>
            <a:pPr marL="914400" lvl="2">
              <a:lnSpc>
                <a:spcPct val="120000"/>
              </a:lnSpc>
              <a:spcBef>
                <a:spcPts val="0"/>
              </a:spcBef>
            </a:pPr>
            <a:endParaRPr lang="en-US" dirty="0">
              <a:ea typeface="Open Sans" panose="020B0606030504020204" pitchFamily="34" charset="0"/>
              <a:cs typeface="Open Sans" panose="020B0606030504020204" pitchFamily="34" charset="0"/>
            </a:endParaRPr>
          </a:p>
          <a:p>
            <a:pPr marL="685800" lvl="2" indent="0">
              <a:lnSpc>
                <a:spcPct val="120000"/>
              </a:lnSpc>
              <a:spcBef>
                <a:spcPts val="0"/>
              </a:spcBef>
              <a:buNone/>
            </a:pPr>
            <a:endParaRPr lang="en-US"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dirty="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73CDE644-EDE0-DD6F-7EB2-CC39722A5B7D}"/>
              </a:ext>
            </a:extLst>
          </p:cNvPr>
          <p:cNvPicPr>
            <a:picLocks noChangeAspect="1"/>
          </p:cNvPicPr>
          <p:nvPr/>
        </p:nvPicPr>
        <p:blipFill>
          <a:blip r:embed="rId3"/>
          <a:stretch>
            <a:fillRect/>
          </a:stretch>
        </p:blipFill>
        <p:spPr>
          <a:xfrm>
            <a:off x="959226" y="3855406"/>
            <a:ext cx="10595466" cy="1976681"/>
          </a:xfrm>
          <a:prstGeom prst="rect">
            <a:avLst/>
          </a:prstGeom>
        </p:spPr>
      </p:pic>
    </p:spTree>
    <p:extLst>
      <p:ext uri="{BB962C8B-B14F-4D97-AF65-F5344CB8AC3E}">
        <p14:creationId xmlns:p14="http://schemas.microsoft.com/office/powerpoint/2010/main" val="1494667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p:txBody>
          <a:bodyPr/>
          <a:lstStyle/>
          <a:p>
            <a:pPr algn="ctr"/>
            <a:r>
              <a:rPr lang="en-US" dirty="0">
                <a:latin typeface="Arial Black" panose="020B0A04020102020204" pitchFamily="34" charset="0"/>
              </a:rPr>
              <a:t>Municipal Code</a:t>
            </a:r>
          </a:p>
        </p:txBody>
      </p:sp>
    </p:spTree>
    <p:extLst>
      <p:ext uri="{BB962C8B-B14F-4D97-AF65-F5344CB8AC3E}">
        <p14:creationId xmlns:p14="http://schemas.microsoft.com/office/powerpoint/2010/main" val="906255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Municipal Code Amendments</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064713" cy="4686912"/>
          </a:xfrm>
        </p:spPr>
        <p:txBody>
          <a:bodyPr>
            <a:noAutofit/>
          </a:bodyPr>
          <a:lstStyle/>
          <a:p>
            <a:pPr marL="228600" lvl="1" indent="0">
              <a:lnSpc>
                <a:spcPct val="100000"/>
              </a:lnSpc>
              <a:spcBef>
                <a:spcPts val="600"/>
              </a:spcBef>
              <a:spcAft>
                <a:spcPts val="600"/>
              </a:spcAft>
              <a:buNone/>
            </a:pPr>
            <a:r>
              <a:rPr lang="en-US" dirty="0">
                <a:ea typeface="Open Sans" panose="020B0606030504020204" pitchFamily="34" charset="0"/>
                <a:cs typeface="Open Sans" panose="020B0606030504020204" pitchFamily="34" charset="0"/>
              </a:rPr>
              <a:t>Amendments to other sections of the Municipal for consistency with terminology and cross references with the new Zoning Code.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Cannabis Business Pilot Program (DMC Sections 6.12.040.B.2 and 6.12.040.E)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Kennels and Catteries – Generally (DMC Section 7.03.010)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Bees (DMC section 7.04.050)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Noise control (DMC Section 9.05.010)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Emergency Medical Service First Responder Fee (DMC Section 11.14.070)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Shopping Car Regulation (DMC Section 11.15.040)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Trucks and Truck Routes within the City Limits (DMC Section 12.06.050)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Street Trees (DMC Section 13.05.030)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Water (DMC Section 14.02.275), and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General Provisions of Subdivision Ordinance (DMC Section 17.01.040)</a:t>
            </a:r>
          </a:p>
          <a:p>
            <a:pPr marL="457200" lvl="1">
              <a:lnSpc>
                <a:spcPct val="100000"/>
              </a:lnSpc>
              <a:spcBef>
                <a:spcPts val="600"/>
              </a:spcBef>
              <a:spcAft>
                <a:spcPts val="600"/>
              </a:spcAft>
            </a:pPr>
            <a:endParaRPr lang="en-US"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45137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a:xfrm>
            <a:off x="605643" y="4157732"/>
            <a:ext cx="11020300" cy="842532"/>
          </a:xfrm>
        </p:spPr>
        <p:txBody>
          <a:bodyPr>
            <a:normAutofit/>
          </a:bodyPr>
          <a:lstStyle/>
          <a:p>
            <a:pPr algn="ctr"/>
            <a:r>
              <a:rPr lang="en-US" dirty="0">
                <a:latin typeface="Arial Black" panose="020B0A04020102020204" pitchFamily="34" charset="0"/>
              </a:rPr>
              <a:t>General Plan Amendments</a:t>
            </a:r>
          </a:p>
        </p:txBody>
      </p:sp>
    </p:spTree>
    <p:extLst>
      <p:ext uri="{BB962C8B-B14F-4D97-AF65-F5344CB8AC3E}">
        <p14:creationId xmlns:p14="http://schemas.microsoft.com/office/powerpoint/2010/main" val="4186196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General Plan Amendments</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064713" cy="4686912"/>
          </a:xfrm>
        </p:spPr>
        <p:txBody>
          <a:bodyPr>
            <a:noAutofit/>
          </a:bodyPr>
          <a:lstStyle/>
          <a:p>
            <a:pPr marL="457200" lvl="1">
              <a:lnSpc>
                <a:spcPct val="100000"/>
              </a:lnSpc>
              <a:spcBef>
                <a:spcPts val="600"/>
              </a:spcBef>
              <a:spcAft>
                <a:spcPts val="600"/>
              </a:spcAft>
            </a:pPr>
            <a:r>
              <a:rPr lang="en-US" b="1" dirty="0">
                <a:ea typeface="Open Sans" panose="020B0606030504020204" pitchFamily="34" charset="0"/>
                <a:cs typeface="Open Sans" panose="020B0606030504020204" pitchFamily="34" charset="0"/>
              </a:rPr>
              <a:t>“Downtown Mixed Use” (DMU) and “Campus Mixed Use” (CAMU) land use designation descriptions. </a:t>
            </a:r>
            <a:r>
              <a:rPr lang="en-US" dirty="0">
                <a:ea typeface="Open Sans" panose="020B0606030504020204" pitchFamily="34" charset="0"/>
                <a:cs typeface="Open Sans" panose="020B0606030504020204" pitchFamily="34" charset="0"/>
              </a:rPr>
              <a:t>Clarify the intent, rules, and standards of the land use designations</a:t>
            </a:r>
            <a:endParaRPr lang="en-US" b="1"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r>
              <a:rPr lang="en-US" b="1" dirty="0">
                <a:ea typeface="Open Sans" panose="020B0606030504020204" pitchFamily="34" charset="0"/>
                <a:cs typeface="Open Sans" panose="020B0606030504020204" pitchFamily="34" charset="0"/>
              </a:rPr>
              <a:t>Land Use Map Amendments. </a:t>
            </a:r>
            <a:r>
              <a:rPr lang="en-US" dirty="0">
                <a:ea typeface="Open Sans" panose="020B0606030504020204" pitchFamily="34" charset="0"/>
                <a:cs typeface="Open Sans" panose="020B0606030504020204" pitchFamily="34" charset="0"/>
              </a:rPr>
              <a:t>Correct the General Plan land use designation on certain parcels to correct mapping errors that occurred in development of General Plan Land Use map</a:t>
            </a:r>
          </a:p>
          <a:p>
            <a:pPr marL="457200" lvl="1">
              <a:lnSpc>
                <a:spcPct val="100000"/>
              </a:lnSpc>
              <a:spcBef>
                <a:spcPts val="600"/>
              </a:spcBef>
              <a:spcAft>
                <a:spcPts val="600"/>
              </a:spcAft>
            </a:pPr>
            <a:r>
              <a:rPr lang="en-US" dirty="0">
                <a:ea typeface="Open Sans" panose="020B0606030504020204" pitchFamily="34" charset="0"/>
                <a:cs typeface="Open Sans" panose="020B0606030504020204" pitchFamily="34" charset="0"/>
              </a:rPr>
              <a:t>Notice was sent to CAMU, DMU, and land use map amendment affected properties, published in the paper, and emailed to the email distribution list </a:t>
            </a:r>
          </a:p>
        </p:txBody>
      </p:sp>
    </p:spTree>
    <p:extLst>
      <p:ext uri="{BB962C8B-B14F-4D97-AF65-F5344CB8AC3E}">
        <p14:creationId xmlns:p14="http://schemas.microsoft.com/office/powerpoint/2010/main" val="1302312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General Plan Text Amendments</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353800" cy="4686912"/>
          </a:xfrm>
        </p:spPr>
        <p:txBody>
          <a:bodyPr>
            <a:noAutofit/>
          </a:bodyPr>
          <a:lstStyle/>
          <a:p>
            <a:pPr marL="457200" lvl="1">
              <a:lnSpc>
                <a:spcPct val="100000"/>
              </a:lnSpc>
              <a:spcBef>
                <a:spcPts val="300"/>
              </a:spcBef>
              <a:spcAft>
                <a:spcPts val="300"/>
              </a:spcAft>
            </a:pPr>
            <a:r>
              <a:rPr lang="en-US" b="1" dirty="0">
                <a:ea typeface="Open Sans" panose="020B0606030504020204" pitchFamily="34" charset="0"/>
                <a:cs typeface="Open Sans" panose="020B0606030504020204" pitchFamily="34" charset="0"/>
              </a:rPr>
              <a:t>Downtown Mixed Use (DMU). </a:t>
            </a:r>
            <a:endParaRPr lang="en-US" dirty="0">
              <a:ea typeface="Open Sans" panose="020B0606030504020204" pitchFamily="34" charset="0"/>
              <a:cs typeface="Open Sans" panose="020B0606030504020204" pitchFamily="34" charset="0"/>
            </a:endParaRP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Allow single or mixed-use development on small or large parcels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Active uses must be located on the ground floor along primary corridors</a:t>
            </a:r>
          </a:p>
          <a:p>
            <a:pPr marL="914400" lvl="2">
              <a:lnSpc>
                <a:spcPct val="100000"/>
              </a:lnSpc>
              <a:spcBef>
                <a:spcPts val="300"/>
              </a:spcBef>
              <a:spcAft>
                <a:spcPts val="600"/>
              </a:spcAft>
            </a:pPr>
            <a:r>
              <a:rPr lang="en-US" dirty="0">
                <a:ea typeface="Open Sans" panose="020B0606030504020204" pitchFamily="34" charset="0"/>
                <a:cs typeface="Open Sans" panose="020B0606030504020204" pitchFamily="34" charset="0"/>
              </a:rPr>
              <a:t>Aim to allow greater flexibility of mixed-use development opportunities within the downtown area</a:t>
            </a:r>
          </a:p>
          <a:p>
            <a:pPr marL="457200" lvl="1">
              <a:lnSpc>
                <a:spcPct val="100000"/>
              </a:lnSpc>
              <a:spcBef>
                <a:spcPts val="600"/>
              </a:spcBef>
              <a:spcAft>
                <a:spcPts val="300"/>
              </a:spcAft>
            </a:pPr>
            <a:r>
              <a:rPr lang="en-US" b="1" dirty="0">
                <a:ea typeface="Open Sans" panose="020B0606030504020204" pitchFamily="34" charset="0"/>
                <a:cs typeface="Open Sans" panose="020B0606030504020204" pitchFamily="34" charset="0"/>
              </a:rPr>
              <a:t>Campus Mixed Use (CMU).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Objective standards to clarify the mix and intensity of uses allowed in the CAMU to reflect the intent and desire for the area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Recent State law limits a city’s ability to regulate certain projects based only on objective standards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Refinements are necessary to maintain the city’s desire to have the area develop with predominantly non-residential uses that generate sales tax, employment or services for surrounding residents, while allowing for supporting residential development as a secondary use</a:t>
            </a:r>
          </a:p>
        </p:txBody>
      </p:sp>
    </p:spTree>
    <p:extLst>
      <p:ext uri="{BB962C8B-B14F-4D97-AF65-F5344CB8AC3E}">
        <p14:creationId xmlns:p14="http://schemas.microsoft.com/office/powerpoint/2010/main" val="2370714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166255" y="274206"/>
            <a:ext cx="5771408" cy="913325"/>
          </a:xfrm>
        </p:spPr>
        <p:txBody>
          <a:bodyPr>
            <a:normAutofit fontScale="77500" lnSpcReduction="20000"/>
          </a:bodyPr>
          <a:lstStyle/>
          <a:p>
            <a:r>
              <a:rPr lang="en-US" dirty="0"/>
              <a:t>General Plan Land</a:t>
            </a:r>
            <a:br>
              <a:rPr lang="en-US" dirty="0"/>
            </a:br>
            <a:r>
              <a:rPr lang="en-US" dirty="0"/>
              <a:t>Use Map Amendments</a:t>
            </a:r>
          </a:p>
        </p:txBody>
      </p:sp>
      <p:pic>
        <p:nvPicPr>
          <p:cNvPr id="6" name="Picture 5">
            <a:extLst>
              <a:ext uri="{FF2B5EF4-FFF2-40B4-BE49-F238E27FC236}">
                <a16:creationId xmlns:a16="http://schemas.microsoft.com/office/drawing/2014/main" id="{D1E704F1-021E-D709-3286-A09D11843BC1}"/>
              </a:ext>
            </a:extLst>
          </p:cNvPr>
          <p:cNvPicPr>
            <a:picLocks noChangeAspect="1"/>
          </p:cNvPicPr>
          <p:nvPr/>
        </p:nvPicPr>
        <p:blipFill rotWithShape="1">
          <a:blip r:embed="rId3">
            <a:extLst>
              <a:ext uri="{28A0092B-C50C-407E-A947-70E740481C1C}">
                <a14:useLocalDpi xmlns:a14="http://schemas.microsoft.com/office/drawing/2010/main" val="0"/>
              </a:ext>
            </a:extLst>
          </a:blip>
          <a:srcRect l="2284" t="2771" r="42073" b="5281"/>
          <a:stretch/>
        </p:blipFill>
        <p:spPr>
          <a:xfrm>
            <a:off x="5937663" y="-32152"/>
            <a:ext cx="6254338" cy="6890152"/>
          </a:xfrm>
          <a:prstGeom prst="rect">
            <a:avLst/>
          </a:prstGeom>
        </p:spPr>
      </p:pic>
      <p:sp>
        <p:nvSpPr>
          <p:cNvPr id="2" name="Content Placeholder 4">
            <a:extLst>
              <a:ext uri="{FF2B5EF4-FFF2-40B4-BE49-F238E27FC236}">
                <a16:creationId xmlns:a16="http://schemas.microsoft.com/office/drawing/2014/main" id="{CF279B45-45F2-2430-CF2A-93340174ABE4}"/>
              </a:ext>
            </a:extLst>
          </p:cNvPr>
          <p:cNvSpPr>
            <a:spLocks noGrp="1"/>
          </p:cNvSpPr>
          <p:nvPr>
            <p:ph idx="10"/>
          </p:nvPr>
        </p:nvSpPr>
        <p:spPr>
          <a:xfrm>
            <a:off x="-128612" y="1528255"/>
            <a:ext cx="5433229" cy="1326304"/>
          </a:xfrm>
        </p:spPr>
        <p:txBody>
          <a:bodyPr>
            <a:noAutofit/>
          </a:bodyPr>
          <a:lstStyle/>
          <a:p>
            <a:pPr marL="685800" lvl="2" indent="0" algn="ctr">
              <a:lnSpc>
                <a:spcPct val="100000"/>
              </a:lnSpc>
              <a:spcBef>
                <a:spcPts val="600"/>
              </a:spcBef>
              <a:spcAft>
                <a:spcPts val="600"/>
              </a:spcAft>
              <a:buNone/>
            </a:pPr>
            <a:r>
              <a:rPr lang="en-US" dirty="0">
                <a:ea typeface="Open Sans" panose="020B0606030504020204" pitchFamily="34" charset="0"/>
                <a:cs typeface="Open Sans" panose="020B0606030504020204" pitchFamily="34" charset="0"/>
              </a:rPr>
              <a:t>Updates to align with current zoning, ownership, and use discovered through parcel by parcel analysis conducted in preparation of the Draft Zoning Map</a:t>
            </a:r>
          </a:p>
        </p:txBody>
      </p:sp>
      <p:pic>
        <p:nvPicPr>
          <p:cNvPr id="3" name="Picture 2">
            <a:extLst>
              <a:ext uri="{FF2B5EF4-FFF2-40B4-BE49-F238E27FC236}">
                <a16:creationId xmlns:a16="http://schemas.microsoft.com/office/drawing/2014/main" id="{B6FC6B74-F586-FF45-C1D3-8725BFA7785D}"/>
              </a:ext>
            </a:extLst>
          </p:cNvPr>
          <p:cNvPicPr>
            <a:picLocks noChangeAspect="1"/>
          </p:cNvPicPr>
          <p:nvPr/>
        </p:nvPicPr>
        <p:blipFill rotWithShape="1">
          <a:blip r:embed="rId3">
            <a:extLst>
              <a:ext uri="{28A0092B-C50C-407E-A947-70E740481C1C}">
                <a14:useLocalDpi xmlns:a14="http://schemas.microsoft.com/office/drawing/2010/main" val="0"/>
              </a:ext>
            </a:extLst>
          </a:blip>
          <a:srcRect l="64180" t="20416" r="4998" b="55296"/>
          <a:stretch/>
        </p:blipFill>
        <p:spPr>
          <a:xfrm>
            <a:off x="887547" y="3220491"/>
            <a:ext cx="4857007" cy="2551580"/>
          </a:xfrm>
          <a:prstGeom prst="rect">
            <a:avLst/>
          </a:prstGeom>
        </p:spPr>
      </p:pic>
    </p:spTree>
    <p:extLst>
      <p:ext uri="{BB962C8B-B14F-4D97-AF65-F5344CB8AC3E}">
        <p14:creationId xmlns:p14="http://schemas.microsoft.com/office/powerpoint/2010/main" val="2076470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CEQA</a:t>
            </a:r>
          </a:p>
        </p:txBody>
      </p:sp>
    </p:spTree>
    <p:extLst>
      <p:ext uri="{BB962C8B-B14F-4D97-AF65-F5344CB8AC3E}">
        <p14:creationId xmlns:p14="http://schemas.microsoft.com/office/powerpoint/2010/main" val="681587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6DBDF0-5E2E-4265-A557-4CD12F013C8A}"/>
              </a:ext>
            </a:extLst>
          </p:cNvPr>
          <p:cNvSpPr>
            <a:spLocks noGrp="1"/>
          </p:cNvSpPr>
          <p:nvPr>
            <p:ph idx="1"/>
          </p:nvPr>
        </p:nvSpPr>
        <p:spPr/>
        <p:txBody>
          <a:bodyPr/>
          <a:lstStyle/>
          <a:p>
            <a:r>
              <a:rPr lang="en-US" dirty="0"/>
              <a:t>CEQA</a:t>
            </a:r>
          </a:p>
        </p:txBody>
      </p:sp>
      <p:sp>
        <p:nvSpPr>
          <p:cNvPr id="5" name="Content Placeholder 2">
            <a:extLst>
              <a:ext uri="{FF2B5EF4-FFF2-40B4-BE49-F238E27FC236}">
                <a16:creationId xmlns:a16="http://schemas.microsoft.com/office/drawing/2014/main" id="{CB83FE4C-8A03-25D3-3898-8E2C357BA3E2}"/>
              </a:ext>
            </a:extLst>
          </p:cNvPr>
          <p:cNvSpPr txBox="1">
            <a:spLocks/>
          </p:cNvSpPr>
          <p:nvPr/>
        </p:nvSpPr>
        <p:spPr>
          <a:xfrm>
            <a:off x="659082" y="1745722"/>
            <a:ext cx="10515599" cy="4332463"/>
          </a:xfrm>
          <a:prstGeom prst="rect">
            <a:avLst/>
          </a:prstGeom>
        </p:spPr>
        <p:txBody>
          <a:bodyPr vert="horz" lIns="91440" tIns="45720" rIns="91440" bIns="45720" rtlCol="0">
            <a:norm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lnSpc>
                <a:spcPct val="100000"/>
              </a:lnSpc>
              <a:spcBef>
                <a:spcPts val="600"/>
              </a:spcBef>
              <a:spcAft>
                <a:spcPts val="600"/>
              </a:spcAft>
              <a:buNone/>
            </a:pPr>
            <a:r>
              <a:rPr lang="en-US" dirty="0">
                <a:ea typeface="Open Sans" panose="020B0606030504020204" pitchFamily="34" charset="0"/>
                <a:cs typeface="Open Sans" panose="020B0606030504020204" pitchFamily="34" charset="0"/>
              </a:rPr>
              <a:t>No further environmental review is required for the project.</a:t>
            </a:r>
          </a:p>
          <a:p>
            <a:pPr marL="457200" lvl="1">
              <a:lnSpc>
                <a:spcPct val="100000"/>
              </a:lnSpc>
              <a:spcBef>
                <a:spcPts val="600"/>
              </a:spcBef>
              <a:spcAft>
                <a:spcPts val="600"/>
              </a:spcAft>
            </a:pPr>
            <a:r>
              <a:rPr lang="en-US" dirty="0">
                <a:ea typeface="Open Sans" panose="020B0606030504020204" pitchFamily="34" charset="0"/>
                <a:cs typeface="Open Sans" panose="020B0606030504020204" pitchFamily="34" charset="0"/>
              </a:rPr>
              <a:t>The Environmental Impact Report that was certified for the original General Plan 2040 applies to this project and there are no additional significant impacts, pursuant to CEQA Guidelines section 15162 (Subsequent EIR). </a:t>
            </a:r>
          </a:p>
          <a:p>
            <a:pPr marL="457200" lvl="1">
              <a:lnSpc>
                <a:spcPct val="100000"/>
              </a:lnSpc>
              <a:spcBef>
                <a:spcPts val="600"/>
              </a:spcBef>
              <a:spcAft>
                <a:spcPts val="600"/>
              </a:spcAft>
            </a:pPr>
            <a:r>
              <a:rPr lang="en-US" dirty="0">
                <a:ea typeface="Open Sans" panose="020B0606030504020204" pitchFamily="34" charset="0"/>
                <a:cs typeface="Open Sans" panose="020B0606030504020204" pitchFamily="34" charset="0"/>
              </a:rPr>
              <a:t>This project is also exempt from environmental review, pursuant to CEQA Guidelines section 15061(b)(3) (Commonsense Exemption).</a:t>
            </a:r>
          </a:p>
        </p:txBody>
      </p:sp>
    </p:spTree>
    <p:extLst>
      <p:ext uri="{BB962C8B-B14F-4D97-AF65-F5344CB8AC3E}">
        <p14:creationId xmlns:p14="http://schemas.microsoft.com/office/powerpoint/2010/main" val="3215664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Public Comments Received </a:t>
            </a:r>
          </a:p>
        </p:txBody>
      </p:sp>
    </p:spTree>
    <p:extLst>
      <p:ext uri="{BB962C8B-B14F-4D97-AF65-F5344CB8AC3E}">
        <p14:creationId xmlns:p14="http://schemas.microsoft.com/office/powerpoint/2010/main" val="2852954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6DBDF0-5E2E-4265-A557-4CD12F013C8A}"/>
              </a:ext>
            </a:extLst>
          </p:cNvPr>
          <p:cNvSpPr>
            <a:spLocks noGrp="1"/>
          </p:cNvSpPr>
          <p:nvPr>
            <p:ph idx="1"/>
          </p:nvPr>
        </p:nvSpPr>
        <p:spPr/>
        <p:txBody>
          <a:bodyPr/>
          <a:lstStyle/>
          <a:p>
            <a:r>
              <a:rPr lang="en-US" dirty="0"/>
              <a:t>Public Comments Received</a:t>
            </a:r>
          </a:p>
        </p:txBody>
      </p:sp>
      <p:sp>
        <p:nvSpPr>
          <p:cNvPr id="5" name="Content Placeholder 2">
            <a:extLst>
              <a:ext uri="{FF2B5EF4-FFF2-40B4-BE49-F238E27FC236}">
                <a16:creationId xmlns:a16="http://schemas.microsoft.com/office/drawing/2014/main" id="{CB83FE4C-8A03-25D3-3898-8E2C357BA3E2}"/>
              </a:ext>
            </a:extLst>
          </p:cNvPr>
          <p:cNvSpPr txBox="1">
            <a:spLocks/>
          </p:cNvSpPr>
          <p:nvPr/>
        </p:nvSpPr>
        <p:spPr>
          <a:xfrm>
            <a:off x="838200" y="1745722"/>
            <a:ext cx="11061032" cy="4332463"/>
          </a:xfrm>
          <a:prstGeom prst="rect">
            <a:avLst/>
          </a:prstGeom>
        </p:spPr>
        <p:txBody>
          <a:bodyPr vert="horz" lIns="91440" tIns="45720" rIns="91440" bIns="45720" rtlCol="0">
            <a:norm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55E32"/>
                </a:solidFill>
                <a:latin typeface="+mn-lt"/>
              </a:rPr>
              <a:t>Prior to Study Session – Included in staff report</a:t>
            </a:r>
          </a:p>
          <a:p>
            <a:r>
              <a:rPr lang="en-US" sz="2600" dirty="0">
                <a:solidFill>
                  <a:srgbClr val="055E32"/>
                </a:solidFill>
                <a:latin typeface="+mn-lt"/>
              </a:rPr>
              <a:t>Since Study session – Included in Staff Report </a:t>
            </a:r>
          </a:p>
          <a:p>
            <a:r>
              <a:rPr lang="en-US" sz="2600" dirty="0">
                <a:solidFill>
                  <a:srgbClr val="055E32"/>
                </a:solidFill>
                <a:latin typeface="+mn-lt"/>
              </a:rPr>
              <a:t>Since Distribution of Staff Report</a:t>
            </a:r>
            <a:endParaRPr lang="en-US" dirty="0"/>
          </a:p>
        </p:txBody>
      </p:sp>
      <p:sp>
        <p:nvSpPr>
          <p:cNvPr id="3" name="Content Placeholder 2">
            <a:extLst>
              <a:ext uri="{FF2B5EF4-FFF2-40B4-BE49-F238E27FC236}">
                <a16:creationId xmlns:a16="http://schemas.microsoft.com/office/drawing/2014/main" id="{D7644639-5596-51E9-2E21-0531871BF1B4}"/>
              </a:ext>
            </a:extLst>
          </p:cNvPr>
          <p:cNvSpPr txBox="1">
            <a:spLocks/>
          </p:cNvSpPr>
          <p:nvPr/>
        </p:nvSpPr>
        <p:spPr>
          <a:xfrm>
            <a:off x="6441374" y="1745722"/>
            <a:ext cx="5006439" cy="4332463"/>
          </a:xfrm>
          <a:prstGeom prst="rect">
            <a:avLst/>
          </a:prstGeom>
        </p:spPr>
        <p:txBody>
          <a:bodyPr vert="horz" lIns="91440" tIns="45720" rIns="91440" bIns="45720" rtlCol="0">
            <a:no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4000" b="1" dirty="0"/>
          </a:p>
        </p:txBody>
      </p:sp>
    </p:spTree>
    <p:extLst>
      <p:ext uri="{BB962C8B-B14F-4D97-AF65-F5344CB8AC3E}">
        <p14:creationId xmlns:p14="http://schemas.microsoft.com/office/powerpoint/2010/main" val="1640810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FAB0B-D9E0-FD20-B0F8-7F9A3E18832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DC9D0A2-2570-0E35-A67A-F4512D4F166D}"/>
              </a:ext>
            </a:extLst>
          </p:cNvPr>
          <p:cNvSpPr>
            <a:spLocks noGrp="1"/>
          </p:cNvSpPr>
          <p:nvPr>
            <p:ph idx="1"/>
          </p:nvPr>
        </p:nvSpPr>
        <p:spPr/>
        <p:txBody>
          <a:bodyPr>
            <a:normAutofit/>
          </a:bodyPr>
          <a:lstStyle/>
          <a:p>
            <a:r>
              <a:rPr lang="en-US" dirty="0">
                <a:latin typeface="Arial Black" panose="020B0A04020102020204" pitchFamily="34" charset="0"/>
              </a:rPr>
              <a:t>Next Steps</a:t>
            </a:r>
          </a:p>
        </p:txBody>
      </p:sp>
    </p:spTree>
    <p:extLst>
      <p:ext uri="{BB962C8B-B14F-4D97-AF65-F5344CB8AC3E}">
        <p14:creationId xmlns:p14="http://schemas.microsoft.com/office/powerpoint/2010/main" val="2628516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AF4E4-2B77-A762-ABCD-E09DF2359A6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1424CE-CE24-96CA-D377-7B6D78039EDC}"/>
              </a:ext>
            </a:extLst>
          </p:cNvPr>
          <p:cNvSpPr>
            <a:spLocks noGrp="1"/>
          </p:cNvSpPr>
          <p:nvPr>
            <p:ph idx="1"/>
          </p:nvPr>
        </p:nvSpPr>
        <p:spPr/>
        <p:txBody>
          <a:bodyPr/>
          <a:lstStyle/>
          <a:p>
            <a:r>
              <a:rPr lang="en-US" dirty="0"/>
              <a:t>Next Steps</a:t>
            </a:r>
          </a:p>
        </p:txBody>
      </p:sp>
      <p:sp>
        <p:nvSpPr>
          <p:cNvPr id="5" name="Content Placeholder 2">
            <a:extLst>
              <a:ext uri="{FF2B5EF4-FFF2-40B4-BE49-F238E27FC236}">
                <a16:creationId xmlns:a16="http://schemas.microsoft.com/office/drawing/2014/main" id="{A3C0CCBD-60B5-B3D4-5281-9A950150D9A4}"/>
              </a:ext>
            </a:extLst>
          </p:cNvPr>
          <p:cNvSpPr txBox="1">
            <a:spLocks/>
          </p:cNvSpPr>
          <p:nvPr/>
        </p:nvSpPr>
        <p:spPr>
          <a:xfrm>
            <a:off x="838200" y="1745722"/>
            <a:ext cx="5006439" cy="4332463"/>
          </a:xfrm>
          <a:prstGeom prst="rect">
            <a:avLst/>
          </a:prstGeom>
        </p:spPr>
        <p:txBody>
          <a:bodyPr vert="horz" lIns="91440" tIns="45720" rIns="91440" bIns="45720" rtlCol="0">
            <a:norm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rgbClr val="055E32"/>
                </a:solidFill>
                <a:latin typeface="+mn-lt"/>
              </a:rPr>
              <a:t>After the Planning Commission makes a recommendation on the proposed Zoning Code, Zoning Map, General Plan, and associated Municipal Code amendments, the City Council will consider final adoption at a future, separately-noticed, public hearing.</a:t>
            </a:r>
            <a:endParaRPr lang="en-US" dirty="0"/>
          </a:p>
        </p:txBody>
      </p:sp>
      <p:sp>
        <p:nvSpPr>
          <p:cNvPr id="3" name="Content Placeholder 2">
            <a:extLst>
              <a:ext uri="{FF2B5EF4-FFF2-40B4-BE49-F238E27FC236}">
                <a16:creationId xmlns:a16="http://schemas.microsoft.com/office/drawing/2014/main" id="{0533038A-3EC3-38D8-D14F-231351A5D0D7}"/>
              </a:ext>
            </a:extLst>
          </p:cNvPr>
          <p:cNvSpPr txBox="1">
            <a:spLocks/>
          </p:cNvSpPr>
          <p:nvPr/>
        </p:nvSpPr>
        <p:spPr>
          <a:xfrm>
            <a:off x="6441374" y="1745722"/>
            <a:ext cx="5006439" cy="4332463"/>
          </a:xfrm>
          <a:prstGeom prst="rect">
            <a:avLst/>
          </a:prstGeom>
        </p:spPr>
        <p:txBody>
          <a:bodyPr vert="horz" lIns="91440" tIns="45720" rIns="91440" bIns="45720" rtlCol="0">
            <a:no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rgbClr val="055E32"/>
                </a:solidFill>
                <a:latin typeface="+mn-lt"/>
              </a:rPr>
              <a:t>Planning Commission Recommendation</a:t>
            </a:r>
          </a:p>
          <a:p>
            <a:pPr marL="0" indent="0" algn="ctr">
              <a:buNone/>
            </a:pPr>
            <a:endParaRPr lang="en-US" sz="4000" b="1" dirty="0">
              <a:solidFill>
                <a:srgbClr val="055E32"/>
              </a:solidFill>
              <a:latin typeface="+mn-lt"/>
            </a:endParaRPr>
          </a:p>
          <a:p>
            <a:pPr marL="0" indent="0" algn="ctr">
              <a:buNone/>
            </a:pPr>
            <a:endParaRPr lang="en-US" sz="4000" b="1" dirty="0">
              <a:solidFill>
                <a:srgbClr val="055E32"/>
              </a:solidFill>
              <a:latin typeface="+mn-lt"/>
            </a:endParaRPr>
          </a:p>
          <a:p>
            <a:pPr marL="0" indent="0" algn="ctr">
              <a:buNone/>
            </a:pPr>
            <a:r>
              <a:rPr lang="en-US" sz="4000" b="1" dirty="0">
                <a:solidFill>
                  <a:srgbClr val="055E32"/>
                </a:solidFill>
                <a:latin typeface="+mn-lt"/>
              </a:rPr>
              <a:t>City Council Adoption</a:t>
            </a:r>
            <a:endParaRPr lang="en-US" sz="4000" b="1" dirty="0"/>
          </a:p>
        </p:txBody>
      </p:sp>
      <p:sp>
        <p:nvSpPr>
          <p:cNvPr id="4" name="Arrow: Down 3">
            <a:extLst>
              <a:ext uri="{FF2B5EF4-FFF2-40B4-BE49-F238E27FC236}">
                <a16:creationId xmlns:a16="http://schemas.microsoft.com/office/drawing/2014/main" id="{FE649FD9-B989-0933-59AF-ED0A9657C8C9}"/>
              </a:ext>
            </a:extLst>
          </p:cNvPr>
          <p:cNvSpPr/>
          <p:nvPr/>
        </p:nvSpPr>
        <p:spPr>
          <a:xfrm>
            <a:off x="8356764" y="3040083"/>
            <a:ext cx="1175658" cy="1223159"/>
          </a:xfrm>
          <a:prstGeom prst="downArrow">
            <a:avLst/>
          </a:prstGeom>
          <a:solidFill>
            <a:srgbClr val="055E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0250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Recommendation</a:t>
            </a:r>
          </a:p>
        </p:txBody>
      </p:sp>
    </p:spTree>
    <p:extLst>
      <p:ext uri="{BB962C8B-B14F-4D97-AF65-F5344CB8AC3E}">
        <p14:creationId xmlns:p14="http://schemas.microsoft.com/office/powerpoint/2010/main" val="367049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6DBDF0-5E2E-4265-A557-4CD12F013C8A}"/>
              </a:ext>
            </a:extLst>
          </p:cNvPr>
          <p:cNvSpPr>
            <a:spLocks noGrp="1"/>
          </p:cNvSpPr>
          <p:nvPr>
            <p:ph idx="1"/>
          </p:nvPr>
        </p:nvSpPr>
        <p:spPr/>
        <p:txBody>
          <a:bodyPr/>
          <a:lstStyle/>
          <a:p>
            <a:r>
              <a:rPr lang="en-US" dirty="0"/>
              <a:t>Recommendation</a:t>
            </a:r>
          </a:p>
        </p:txBody>
      </p:sp>
      <p:sp>
        <p:nvSpPr>
          <p:cNvPr id="5" name="Content Placeholder 2">
            <a:extLst>
              <a:ext uri="{FF2B5EF4-FFF2-40B4-BE49-F238E27FC236}">
                <a16:creationId xmlns:a16="http://schemas.microsoft.com/office/drawing/2014/main" id="{CB83FE4C-8A03-25D3-3898-8E2C357BA3E2}"/>
              </a:ext>
            </a:extLst>
          </p:cNvPr>
          <p:cNvSpPr txBox="1">
            <a:spLocks/>
          </p:cNvSpPr>
          <p:nvPr/>
        </p:nvSpPr>
        <p:spPr>
          <a:xfrm>
            <a:off x="739893" y="1498342"/>
            <a:ext cx="10515600" cy="4332463"/>
          </a:xfrm>
          <a:prstGeom prst="rect">
            <a:avLst/>
          </a:prstGeom>
        </p:spPr>
        <p:txBody>
          <a:bodyPr vert="horz" lIns="91440" tIns="45720" rIns="91440" bIns="45720" rtlCol="0">
            <a:no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rgbClr val="055E32"/>
                </a:solidFill>
                <a:latin typeface="+mn-lt"/>
              </a:rPr>
              <a:t>The Community Development Department recommends the Planning Commission:</a:t>
            </a:r>
          </a:p>
          <a:p>
            <a:pPr marL="457200" indent="-457200">
              <a:buFont typeface="+mj-lt"/>
              <a:buAutoNum type="alphaLcParenR"/>
            </a:pPr>
            <a:r>
              <a:rPr lang="en-US" sz="2200" dirty="0">
                <a:solidFill>
                  <a:srgbClr val="055E32"/>
                </a:solidFill>
                <a:effectLst/>
                <a:latin typeface="+mn-lt"/>
                <a:ea typeface="Times New Roman" panose="02020603050405020304" pitchFamily="18" charset="0"/>
              </a:rPr>
              <a:t>Adopt Resolution recommending to the Dixon City Council approval of Amendments to the </a:t>
            </a:r>
            <a:r>
              <a:rPr lang="en-US" sz="2200" i="1" dirty="0">
                <a:solidFill>
                  <a:srgbClr val="055E32"/>
                </a:solidFill>
                <a:effectLst/>
                <a:latin typeface="+mn-lt"/>
                <a:ea typeface="Times New Roman" panose="02020603050405020304" pitchFamily="18" charset="0"/>
              </a:rPr>
              <a:t>General Plan 2040</a:t>
            </a:r>
            <a:r>
              <a:rPr lang="en-US" sz="2200" dirty="0">
                <a:solidFill>
                  <a:srgbClr val="055E32"/>
                </a:solidFill>
                <a:effectLst/>
                <a:latin typeface="+mn-lt"/>
                <a:ea typeface="Times New Roman" panose="02020603050405020304" pitchFamily="18" charset="0"/>
              </a:rPr>
              <a:t> Land Use Map and definitions of two (2) Land Use Designations to (1) Correct errors discovered during the Comprehensive Zoning Ordinance and Map Update project, and (2) Refine and clarify the City’s intent and vision for certain land use designations.</a:t>
            </a:r>
            <a:r>
              <a:rPr lang="en-US" sz="2200" dirty="0">
                <a:solidFill>
                  <a:srgbClr val="055E32"/>
                </a:solidFill>
                <a:latin typeface="+mn-lt"/>
              </a:rPr>
              <a:t>.</a:t>
            </a:r>
          </a:p>
          <a:p>
            <a:pPr marL="457200" indent="-457200">
              <a:buFont typeface="+mj-lt"/>
              <a:buAutoNum type="alphaLcParenR"/>
            </a:pPr>
            <a:r>
              <a:rPr lang="en-US" sz="2200" dirty="0">
                <a:solidFill>
                  <a:srgbClr val="055E32"/>
                </a:solidFill>
                <a:latin typeface="+mn-lt"/>
              </a:rPr>
              <a:t>Adopt a Resolution recommending </a:t>
            </a:r>
            <a:r>
              <a:rPr lang="en-US" sz="2200" dirty="0">
                <a:solidFill>
                  <a:srgbClr val="055E32"/>
                </a:solidFill>
                <a:effectLst/>
                <a:latin typeface="+mn-lt"/>
                <a:ea typeface="Times New Roman" panose="02020603050405020304" pitchFamily="18" charset="0"/>
              </a:rPr>
              <a:t>to the City Council adoption of an Ordinance (1) Repealing and Re-enacting Title 18 (</a:t>
            </a:r>
            <a:r>
              <a:rPr lang="en-US" sz="2200" i="1" dirty="0">
                <a:solidFill>
                  <a:srgbClr val="055E32"/>
                </a:solidFill>
                <a:effectLst/>
                <a:latin typeface="+mn-lt"/>
                <a:ea typeface="Times New Roman" panose="02020603050405020304" pitchFamily="18" charset="0"/>
              </a:rPr>
              <a:t>Zoning</a:t>
            </a:r>
            <a:r>
              <a:rPr lang="en-US" sz="2200" dirty="0">
                <a:solidFill>
                  <a:srgbClr val="055E32"/>
                </a:solidFill>
                <a:effectLst/>
                <a:latin typeface="+mn-lt"/>
                <a:ea typeface="Times New Roman" panose="02020603050405020304" pitchFamily="18" charset="0"/>
              </a:rPr>
              <a:t>) of the Dixon Municipal Code, (2) Repealing and Re-enacting the City of Dixon Zoning Map, and (3) Amending various sections of the Dixon Municipal Code </a:t>
            </a:r>
            <a:r>
              <a:rPr lang="en-US" sz="2200" i="1" dirty="0">
                <a:solidFill>
                  <a:srgbClr val="055E32"/>
                </a:solidFill>
                <a:effectLst/>
                <a:latin typeface="+mn-lt"/>
                <a:ea typeface="Times New Roman" panose="02020603050405020304" pitchFamily="18" charset="0"/>
              </a:rPr>
              <a:t>Sections</a:t>
            </a:r>
          </a:p>
          <a:p>
            <a:pPr marL="0" indent="0">
              <a:buNone/>
            </a:pPr>
            <a:endParaRPr lang="en-US" sz="2200" dirty="0">
              <a:solidFill>
                <a:srgbClr val="055E32"/>
              </a:solidFill>
              <a:latin typeface="+mn-lt"/>
            </a:endParaRPr>
          </a:p>
          <a:p>
            <a:pPr marL="0" indent="0">
              <a:buNone/>
            </a:pPr>
            <a:r>
              <a:rPr lang="en-US" sz="2200" dirty="0">
                <a:solidFill>
                  <a:srgbClr val="055E32"/>
                </a:solidFill>
                <a:latin typeface="+mn-lt"/>
              </a:rPr>
              <a:t>The City Council will consider final adoption at a future, separately-noticed, public hearing.</a:t>
            </a:r>
            <a:endParaRPr lang="en-US" sz="2200" dirty="0">
              <a:latin typeface="+mn-lt"/>
            </a:endParaRPr>
          </a:p>
        </p:txBody>
      </p:sp>
    </p:spTree>
    <p:extLst>
      <p:ext uri="{BB962C8B-B14F-4D97-AF65-F5344CB8AC3E}">
        <p14:creationId xmlns:p14="http://schemas.microsoft.com/office/powerpoint/2010/main" val="29720658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Discussion</a:t>
            </a:r>
          </a:p>
        </p:txBody>
      </p:sp>
    </p:spTree>
    <p:extLst>
      <p:ext uri="{BB962C8B-B14F-4D97-AF65-F5344CB8AC3E}">
        <p14:creationId xmlns:p14="http://schemas.microsoft.com/office/powerpoint/2010/main" val="2680005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lstStyle/>
          <a:p>
            <a:r>
              <a:rPr lang="en-US" dirty="0"/>
              <a:t>Stay Involved</a:t>
            </a:r>
          </a:p>
        </p:txBody>
      </p:sp>
      <p:sp>
        <p:nvSpPr>
          <p:cNvPr id="5" name="Content Placeholder 4">
            <a:extLst>
              <a:ext uri="{FF2B5EF4-FFF2-40B4-BE49-F238E27FC236}">
                <a16:creationId xmlns:a16="http://schemas.microsoft.com/office/drawing/2014/main" id="{BC382F34-8745-46CE-9088-3F8F29269937}"/>
              </a:ext>
            </a:extLst>
          </p:cNvPr>
          <p:cNvSpPr>
            <a:spLocks noGrp="1"/>
          </p:cNvSpPr>
          <p:nvPr>
            <p:ph idx="10"/>
          </p:nvPr>
        </p:nvSpPr>
        <p:spPr/>
        <p:txBody>
          <a:bodyPr/>
          <a:lstStyle/>
          <a:p>
            <a:pPr marL="0" indent="0">
              <a:buNone/>
            </a:pPr>
            <a:r>
              <a:rPr lang="en-US" b="1" dirty="0">
                <a:latin typeface="+mn-lt"/>
              </a:rPr>
              <a:t>Project Website</a:t>
            </a:r>
          </a:p>
          <a:p>
            <a:pPr marL="0" indent="0">
              <a:buNone/>
            </a:pPr>
            <a:r>
              <a:rPr lang="en-US" sz="2400" dirty="0">
                <a:latin typeface="+mn-lt"/>
              </a:rPr>
              <a:t>Access upcoming meetings, all project documents, and more. </a:t>
            </a:r>
            <a:endParaRPr lang="en-US" sz="2400" dirty="0">
              <a:latin typeface="+mn-lt"/>
              <a:ea typeface="Open Sans" panose="020B0606030504020204" pitchFamily="34" charset="0"/>
              <a:cs typeface="Open Sans" panose="020B0606030504020204" pitchFamily="34" charset="0"/>
            </a:endParaRPr>
          </a:p>
          <a:p>
            <a:pPr marL="0" indent="0">
              <a:buNone/>
            </a:pPr>
            <a:r>
              <a:rPr lang="en-US" sz="2400" dirty="0">
                <a:latin typeface="+mn-lt"/>
                <a:ea typeface="Open Sans" panose="020B0606030504020204" pitchFamily="34" charset="0"/>
                <a:cs typeface="Open Sans" panose="020B0606030504020204" pitchFamily="34" charset="0"/>
                <a:hlinkClick r:id="rId2"/>
              </a:rPr>
              <a:t>http://www.cityofdixon.us/ZoningUpdate</a:t>
            </a:r>
            <a:endParaRPr lang="en-US" sz="2400" dirty="0">
              <a:latin typeface="+mn-lt"/>
              <a:ea typeface="Open Sans" panose="020B0606030504020204" pitchFamily="34" charset="0"/>
              <a:cs typeface="Open Sans" panose="020B0606030504020204" pitchFamily="34" charset="0"/>
            </a:endParaRPr>
          </a:p>
          <a:p>
            <a:pPr marL="0" indent="0">
              <a:buNone/>
            </a:pPr>
            <a:endParaRPr lang="en-US" dirty="0">
              <a:latin typeface="+mn-lt"/>
            </a:endParaRPr>
          </a:p>
          <a:p>
            <a:pPr marL="0" indent="0">
              <a:buNone/>
            </a:pPr>
            <a:r>
              <a:rPr lang="en-US" b="1" dirty="0">
                <a:latin typeface="+mn-lt"/>
              </a:rPr>
              <a:t>Contact City staff:</a:t>
            </a:r>
          </a:p>
          <a:p>
            <a:pPr marL="0" indent="0">
              <a:buNone/>
            </a:pPr>
            <a:r>
              <a:rPr lang="en-US" sz="2400" dirty="0">
                <a:latin typeface="+mn-lt"/>
              </a:rPr>
              <a:t>Raffi </a:t>
            </a:r>
            <a:r>
              <a:rPr lang="en-US" sz="2400" dirty="0" err="1">
                <a:latin typeface="+mn-lt"/>
              </a:rPr>
              <a:t>Boloyan</a:t>
            </a:r>
            <a:r>
              <a:rPr lang="en-US" sz="2400" dirty="0">
                <a:latin typeface="+mn-lt"/>
              </a:rPr>
              <a:t>, Community Development Director</a:t>
            </a:r>
          </a:p>
          <a:p>
            <a:pPr marL="0" indent="0">
              <a:buNone/>
            </a:pPr>
            <a:r>
              <a:rPr lang="en-US" sz="2400" dirty="0">
                <a:latin typeface="+mn-lt"/>
                <a:ea typeface="Open Sans" panose="020B0606030504020204" pitchFamily="34" charset="0"/>
                <a:cs typeface="Open Sans" panose="020B0606030504020204" pitchFamily="34" charset="0"/>
                <a:hlinkClick r:id="rId3"/>
              </a:rPr>
              <a:t>rboloyan@cityofdixon.us</a:t>
            </a:r>
            <a:r>
              <a:rPr lang="en-US" sz="2400" dirty="0">
                <a:latin typeface="+mn-lt"/>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2298956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Corridor Mixed Use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4">
            <a:extLst>
              <a:ext uri="{FF2B5EF4-FFF2-40B4-BE49-F238E27FC236}">
                <a16:creationId xmlns:a16="http://schemas.microsoft.com/office/drawing/2014/main" id="{6304CE47-51E3-C414-186E-E7B78A7B63A5}"/>
              </a:ext>
            </a:extLst>
          </p:cNvPr>
          <p:cNvSpPr>
            <a:spLocks noGrp="1"/>
          </p:cNvSpPr>
          <p:nvPr>
            <p:ph idx="10"/>
          </p:nvPr>
        </p:nvSpPr>
        <p:spPr>
          <a:xfrm>
            <a:off x="252188" y="1487234"/>
            <a:ext cx="3777281"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District Standards Staff Recommendation:</a:t>
            </a:r>
          </a:p>
          <a:p>
            <a:pPr marL="228600" lvl="1" indent="0">
              <a:lnSpc>
                <a:spcPct val="100000"/>
              </a:lnSpc>
              <a:spcBef>
                <a:spcPts val="600"/>
              </a:spcBef>
              <a:spcAft>
                <a:spcPts val="600"/>
              </a:spcAft>
              <a:buNone/>
            </a:pPr>
            <a:r>
              <a:rPr lang="en-US" sz="2000" b="1" dirty="0">
                <a:ea typeface="Open Sans" panose="020B0606030504020204" pitchFamily="34" charset="0"/>
                <a:cs typeface="Open Sans" panose="020B0606030504020204" pitchFamily="34" charset="0"/>
              </a:rPr>
              <a:t>‘Small’ site: Less than 2.5 acres </a:t>
            </a:r>
          </a:p>
          <a:p>
            <a:pPr marL="457200" lvl="1">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Single- or mixed-use allowed</a:t>
            </a:r>
          </a:p>
          <a:p>
            <a:pPr marL="228600" lvl="1" indent="0">
              <a:lnSpc>
                <a:spcPct val="100000"/>
              </a:lnSpc>
              <a:spcBef>
                <a:spcPts val="600"/>
              </a:spcBef>
              <a:spcAft>
                <a:spcPts val="600"/>
              </a:spcAft>
              <a:buNone/>
            </a:pPr>
            <a:r>
              <a:rPr lang="en-US" sz="2000" b="1" dirty="0">
                <a:ea typeface="Open Sans" panose="020B0606030504020204" pitchFamily="34" charset="0"/>
                <a:cs typeface="Open Sans" panose="020B0606030504020204" pitchFamily="34" charset="0"/>
              </a:rPr>
              <a:t>‘Large’ site: 2.5 acres or larger</a:t>
            </a:r>
          </a:p>
          <a:p>
            <a:pPr marL="457200" lvl="1">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Mixed-use required</a:t>
            </a:r>
          </a:p>
          <a:p>
            <a:pPr marL="457200" lvl="1">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228600" lvl="1" indent="0">
              <a:lnSpc>
                <a:spcPct val="100000"/>
              </a:lnSpc>
              <a:spcBef>
                <a:spcPts val="600"/>
              </a:spcBef>
              <a:spcAft>
                <a:spcPts val="600"/>
              </a:spcAft>
              <a:buNone/>
            </a:pPr>
            <a:r>
              <a:rPr lang="en-US" sz="1800" i="1" dirty="0">
                <a:ea typeface="Open Sans" panose="020B0606030504020204" pitchFamily="34" charset="0"/>
                <a:cs typeface="Open Sans" panose="020B0606030504020204" pitchFamily="34" charset="0"/>
              </a:rPr>
              <a:t>With limitations and requirements</a:t>
            </a:r>
          </a:p>
          <a:p>
            <a:pPr marL="457200" lvl="1">
              <a:lnSpc>
                <a:spcPct val="100000"/>
              </a:lnSpc>
              <a:spcBef>
                <a:spcPts val="600"/>
              </a:spcBef>
              <a:spcAft>
                <a:spcPts val="600"/>
              </a:spcAft>
            </a:pPr>
            <a:endParaRPr lang="en-US" sz="16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228600" lvl="1" indent="0">
              <a:lnSpc>
                <a:spcPct val="100000"/>
              </a:lnSpc>
              <a:spcBef>
                <a:spcPts val="600"/>
              </a:spcBef>
              <a:spcAft>
                <a:spcPts val="600"/>
              </a:spcAft>
              <a:buNone/>
            </a:pPr>
            <a:endParaRPr lang="en-US" sz="1600" dirty="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82F56AA6-E737-815D-429A-CD356B7793EF}"/>
              </a:ext>
            </a:extLst>
          </p:cNvPr>
          <p:cNvPicPr>
            <a:picLocks noChangeAspect="1"/>
          </p:cNvPicPr>
          <p:nvPr/>
        </p:nvPicPr>
        <p:blipFill rotWithShape="1">
          <a:blip r:embed="rId3">
            <a:extLst>
              <a:ext uri="{28A0092B-C50C-407E-A947-70E740481C1C}">
                <a14:useLocalDpi xmlns:a14="http://schemas.microsoft.com/office/drawing/2010/main" val="0"/>
              </a:ext>
            </a:extLst>
          </a:blip>
          <a:srcRect l="2797" t="5959" r="12196" b="4333"/>
          <a:stretch/>
        </p:blipFill>
        <p:spPr>
          <a:xfrm>
            <a:off x="4292093" y="1300163"/>
            <a:ext cx="7899907" cy="5557837"/>
          </a:xfrm>
          <a:prstGeom prst="rect">
            <a:avLst/>
          </a:prstGeom>
        </p:spPr>
      </p:pic>
      <p:pic>
        <p:nvPicPr>
          <p:cNvPr id="7" name="Picture 6">
            <a:extLst>
              <a:ext uri="{FF2B5EF4-FFF2-40B4-BE49-F238E27FC236}">
                <a16:creationId xmlns:a16="http://schemas.microsoft.com/office/drawing/2014/main" id="{3F72C5B1-5240-E870-8DBF-FEB220C5B6DB}"/>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7365" r="69306" b="73968"/>
          <a:stretch/>
        </p:blipFill>
        <p:spPr>
          <a:xfrm>
            <a:off x="4484914" y="1675251"/>
            <a:ext cx="2673124" cy="594410"/>
          </a:xfrm>
          <a:prstGeom prst="rect">
            <a:avLst/>
          </a:prstGeom>
        </p:spPr>
      </p:pic>
      <p:pic>
        <p:nvPicPr>
          <p:cNvPr id="10" name="Picture 9">
            <a:extLst>
              <a:ext uri="{FF2B5EF4-FFF2-40B4-BE49-F238E27FC236}">
                <a16:creationId xmlns:a16="http://schemas.microsoft.com/office/drawing/2014/main" id="{A50DBF1B-2BDF-2F9A-2314-914DE03F4DFE}"/>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2604" r="69306" b="82708"/>
          <a:stretch/>
        </p:blipFill>
        <p:spPr>
          <a:xfrm>
            <a:off x="4484914" y="2224091"/>
            <a:ext cx="2673124" cy="321466"/>
          </a:xfrm>
          <a:prstGeom prst="rect">
            <a:avLst/>
          </a:prstGeom>
        </p:spPr>
      </p:pic>
    </p:spTree>
    <p:extLst>
      <p:ext uri="{BB962C8B-B14F-4D97-AF65-F5344CB8AC3E}">
        <p14:creationId xmlns:p14="http://schemas.microsoft.com/office/powerpoint/2010/main" val="169564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Corridor Mixed Use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2F56AA6-E737-815D-429A-CD356B7793EF}"/>
              </a:ext>
            </a:extLst>
          </p:cNvPr>
          <p:cNvPicPr>
            <a:picLocks noChangeAspect="1"/>
          </p:cNvPicPr>
          <p:nvPr/>
        </p:nvPicPr>
        <p:blipFill rotWithShape="1">
          <a:blip r:embed="rId3">
            <a:extLst>
              <a:ext uri="{28A0092B-C50C-407E-A947-70E740481C1C}">
                <a14:useLocalDpi xmlns:a14="http://schemas.microsoft.com/office/drawing/2010/main" val="0"/>
              </a:ext>
            </a:extLst>
          </a:blip>
          <a:srcRect l="25104" t="5959" r="14710" b="4333"/>
          <a:stretch/>
        </p:blipFill>
        <p:spPr>
          <a:xfrm>
            <a:off x="119331" y="1414275"/>
            <a:ext cx="3921661" cy="3896812"/>
          </a:xfrm>
          <a:prstGeom prst="rect">
            <a:avLst/>
          </a:prstGeom>
        </p:spPr>
      </p:pic>
      <p:pic>
        <p:nvPicPr>
          <p:cNvPr id="7" name="Picture 6">
            <a:extLst>
              <a:ext uri="{FF2B5EF4-FFF2-40B4-BE49-F238E27FC236}">
                <a16:creationId xmlns:a16="http://schemas.microsoft.com/office/drawing/2014/main" id="{3F72C5B1-5240-E870-8DBF-FEB220C5B6DB}"/>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7167" r="79938" b="73968"/>
          <a:stretch/>
        </p:blipFill>
        <p:spPr>
          <a:xfrm>
            <a:off x="119331" y="1414275"/>
            <a:ext cx="1579418" cy="607991"/>
          </a:xfrm>
          <a:prstGeom prst="rect">
            <a:avLst/>
          </a:prstGeom>
        </p:spPr>
      </p:pic>
      <p:pic>
        <p:nvPicPr>
          <p:cNvPr id="10" name="Picture 9">
            <a:extLst>
              <a:ext uri="{FF2B5EF4-FFF2-40B4-BE49-F238E27FC236}">
                <a16:creationId xmlns:a16="http://schemas.microsoft.com/office/drawing/2014/main" id="{A50DBF1B-2BDF-2F9A-2314-914DE03F4DFE}"/>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2604" r="79938" b="82550"/>
          <a:stretch/>
        </p:blipFill>
        <p:spPr>
          <a:xfrm>
            <a:off x="119331" y="1976695"/>
            <a:ext cx="1579418" cy="332309"/>
          </a:xfrm>
          <a:prstGeom prst="rect">
            <a:avLst/>
          </a:prstGeom>
        </p:spPr>
      </p:pic>
      <p:pic>
        <p:nvPicPr>
          <p:cNvPr id="11" name="Content Placeholder 10">
            <a:extLst>
              <a:ext uri="{FF2B5EF4-FFF2-40B4-BE49-F238E27FC236}">
                <a16:creationId xmlns:a16="http://schemas.microsoft.com/office/drawing/2014/main" id="{BE529C56-6FCD-300D-668A-23081194D9A3}"/>
              </a:ext>
            </a:extLst>
          </p:cNvPr>
          <p:cNvPicPr>
            <a:picLocks noGrp="1" noChangeAspect="1"/>
          </p:cNvPicPr>
          <p:nvPr>
            <p:ph idx="10"/>
          </p:nvPr>
        </p:nvPicPr>
        <p:blipFill rotWithShape="1">
          <a:blip r:embed="rId4">
            <a:extLst>
              <a:ext uri="{28A0092B-C50C-407E-A947-70E740481C1C}">
                <a14:useLocalDpi xmlns:a14="http://schemas.microsoft.com/office/drawing/2010/main" val="0"/>
              </a:ext>
            </a:extLst>
          </a:blip>
          <a:srcRect l="26124" t="4937" r="15542" b="4633"/>
          <a:stretch/>
        </p:blipFill>
        <p:spPr>
          <a:xfrm>
            <a:off x="4160322" y="1427856"/>
            <a:ext cx="3871356" cy="3883231"/>
          </a:xfrm>
        </p:spPr>
      </p:pic>
      <p:pic>
        <p:nvPicPr>
          <p:cNvPr id="12" name="Content Placeholder 10">
            <a:extLst>
              <a:ext uri="{FF2B5EF4-FFF2-40B4-BE49-F238E27FC236}">
                <a16:creationId xmlns:a16="http://schemas.microsoft.com/office/drawing/2014/main" id="{899F5DD8-EBF1-0495-9F4A-DC0A2B2C3B92}"/>
              </a:ext>
            </a:extLst>
          </p:cNvPr>
          <p:cNvPicPr>
            <a:picLocks noChangeAspect="1"/>
          </p:cNvPicPr>
          <p:nvPr/>
        </p:nvPicPr>
        <p:blipFill rotWithShape="1">
          <a:blip r:embed="rId4">
            <a:extLst>
              <a:ext uri="{28A0092B-C50C-407E-A947-70E740481C1C}">
                <a14:useLocalDpi xmlns:a14="http://schemas.microsoft.com/office/drawing/2010/main" val="0"/>
              </a:ext>
            </a:extLst>
          </a:blip>
          <a:srcRect l="5009" t="4937" r="64541" b="68745"/>
          <a:stretch/>
        </p:blipFill>
        <p:spPr>
          <a:xfrm>
            <a:off x="4160322" y="1414275"/>
            <a:ext cx="2020784" cy="1130136"/>
          </a:xfrm>
          <a:prstGeom prst="rect">
            <a:avLst/>
          </a:prstGeom>
        </p:spPr>
      </p:pic>
      <p:pic>
        <p:nvPicPr>
          <p:cNvPr id="14" name="Picture 13">
            <a:extLst>
              <a:ext uri="{FF2B5EF4-FFF2-40B4-BE49-F238E27FC236}">
                <a16:creationId xmlns:a16="http://schemas.microsoft.com/office/drawing/2014/main" id="{E2105340-9F3E-91F7-B81C-A5D0BE837B8C}"/>
              </a:ext>
            </a:extLst>
          </p:cNvPr>
          <p:cNvPicPr>
            <a:picLocks noChangeAspect="1"/>
          </p:cNvPicPr>
          <p:nvPr/>
        </p:nvPicPr>
        <p:blipFill rotWithShape="1">
          <a:blip r:embed="rId5">
            <a:extLst>
              <a:ext uri="{28A0092B-C50C-407E-A947-70E740481C1C}">
                <a14:useLocalDpi xmlns:a14="http://schemas.microsoft.com/office/drawing/2010/main" val="0"/>
              </a:ext>
            </a:extLst>
          </a:blip>
          <a:srcRect l="26172" t="3998" r="15639" b="3998"/>
          <a:stretch/>
        </p:blipFill>
        <p:spPr>
          <a:xfrm>
            <a:off x="8151008" y="1427856"/>
            <a:ext cx="3795570" cy="3883231"/>
          </a:xfrm>
          <a:prstGeom prst="rect">
            <a:avLst/>
          </a:prstGeom>
        </p:spPr>
      </p:pic>
      <p:pic>
        <p:nvPicPr>
          <p:cNvPr id="15" name="Picture 14">
            <a:extLst>
              <a:ext uri="{FF2B5EF4-FFF2-40B4-BE49-F238E27FC236}">
                <a16:creationId xmlns:a16="http://schemas.microsoft.com/office/drawing/2014/main" id="{3E5C8934-CCDF-9078-621D-7E8FD18EED54}"/>
              </a:ext>
            </a:extLst>
          </p:cNvPr>
          <p:cNvPicPr>
            <a:picLocks noChangeAspect="1"/>
          </p:cNvPicPr>
          <p:nvPr/>
        </p:nvPicPr>
        <p:blipFill rotWithShape="1">
          <a:blip r:embed="rId5">
            <a:extLst>
              <a:ext uri="{28A0092B-C50C-407E-A947-70E740481C1C}">
                <a14:useLocalDpi xmlns:a14="http://schemas.microsoft.com/office/drawing/2010/main" val="0"/>
              </a:ext>
            </a:extLst>
          </a:blip>
          <a:srcRect l="4472" t="3998" r="61305" b="67886"/>
          <a:stretch/>
        </p:blipFill>
        <p:spPr>
          <a:xfrm>
            <a:off x="8151008" y="1428918"/>
            <a:ext cx="2232345" cy="1186695"/>
          </a:xfrm>
          <a:prstGeom prst="rect">
            <a:avLst/>
          </a:prstGeom>
        </p:spPr>
      </p:pic>
      <p:pic>
        <p:nvPicPr>
          <p:cNvPr id="16" name="Content Placeholder 10">
            <a:extLst>
              <a:ext uri="{FF2B5EF4-FFF2-40B4-BE49-F238E27FC236}">
                <a16:creationId xmlns:a16="http://schemas.microsoft.com/office/drawing/2014/main" id="{22CD95C4-0144-0CB2-2D94-05364788AE73}"/>
              </a:ext>
            </a:extLst>
          </p:cNvPr>
          <p:cNvPicPr>
            <a:picLocks noChangeAspect="1"/>
          </p:cNvPicPr>
          <p:nvPr/>
        </p:nvPicPr>
        <p:blipFill rotWithShape="1">
          <a:blip r:embed="rId4">
            <a:extLst>
              <a:ext uri="{28A0092B-C50C-407E-A947-70E740481C1C}">
                <a14:useLocalDpi xmlns:a14="http://schemas.microsoft.com/office/drawing/2010/main" val="0"/>
              </a:ext>
            </a:extLst>
          </a:blip>
          <a:srcRect l="4622" t="27712" r="66032" b="68140"/>
          <a:stretch/>
        </p:blipFill>
        <p:spPr>
          <a:xfrm>
            <a:off x="120732" y="2378157"/>
            <a:ext cx="1947554" cy="178129"/>
          </a:xfrm>
          <a:prstGeom prst="rect">
            <a:avLst/>
          </a:prstGeom>
        </p:spPr>
      </p:pic>
    </p:spTree>
    <p:extLst>
      <p:ext uri="{BB962C8B-B14F-4D97-AF65-F5344CB8AC3E}">
        <p14:creationId xmlns:p14="http://schemas.microsoft.com/office/powerpoint/2010/main" val="4050109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2793</TotalTime>
  <Words>2022</Words>
  <Application>Microsoft Office PowerPoint</Application>
  <PresentationFormat>Widescreen</PresentationFormat>
  <Paragraphs>247</Paragraphs>
  <Slides>36</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vt:lpstr>
      <vt:lpstr>Arial Black</vt:lpstr>
      <vt:lpstr>Calibri</vt:lpstr>
      <vt:lpstr>Calibri Light</vt:lpstr>
      <vt:lpstr>Gill Sans Nova</vt:lpstr>
      <vt:lpstr>Montserrat ExtraBold</vt:lpstr>
      <vt:lpstr>Montserrat SemiBold</vt:lpstr>
      <vt:lpstr>Open Sans</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Kimmie Nguyen</dc:creator>
  <cp:lastModifiedBy>Raffi Boloyan</cp:lastModifiedBy>
  <cp:revision>164</cp:revision>
  <cp:lastPrinted>2023-01-18T23:29:18Z</cp:lastPrinted>
  <dcterms:created xsi:type="dcterms:W3CDTF">2021-12-10T17:49:23Z</dcterms:created>
  <dcterms:modified xsi:type="dcterms:W3CDTF">2024-02-05T22:37:54Z</dcterms:modified>
</cp:coreProperties>
</file>